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Lst>
  <p:sldSz cy="5143500" cx="9144000"/>
  <p:notesSz cx="6858000" cy="9144000"/>
  <p:embeddedFontLst>
    <p:embeddedFont>
      <p:font typeface="Noto Sans Medium"/>
      <p:regular r:id="rId81"/>
      <p:bold r:id="rId82"/>
      <p:italic r:id="rId83"/>
      <p:boldItalic r:id="rId84"/>
    </p:embeddedFont>
    <p:embeddedFont>
      <p:font typeface="Noto Sans Mono"/>
      <p:regular r:id="rId85"/>
      <p:bold r:id="rId86"/>
    </p:embeddedFont>
    <p:embeddedFont>
      <p:font typeface="Noto Sans ExtraBold"/>
      <p:bold r:id="rId87"/>
      <p:boldItalic r:id="rId88"/>
    </p:embeddedFont>
    <p:embeddedFont>
      <p:font typeface="Noto Sans Mono Medium"/>
      <p:regular r:id="rId89"/>
      <p:bold r:id="rId90"/>
    </p:embeddedFont>
    <p:embeddedFont>
      <p:font typeface="Lato"/>
      <p:regular r:id="rId91"/>
      <p:bold r:id="rId92"/>
      <p:italic r:id="rId93"/>
      <p:boldItalic r:id="rId94"/>
    </p:embeddedFont>
    <p:embeddedFont>
      <p:font typeface="Noto Sans"/>
      <p:regular r:id="rId95"/>
      <p:bold r:id="rId96"/>
      <p:italic r:id="rId97"/>
      <p:boldItalic r:id="rId98"/>
    </p:embeddedFont>
    <p:embeddedFont>
      <p:font typeface="Noto Sans SemiBold"/>
      <p:regular r:id="rId99"/>
      <p:bold r:id="rId100"/>
      <p:italic r:id="rId101"/>
      <p:boldItalic r:id="rId102"/>
    </p:embeddedFont>
    <p:embeddedFont>
      <p:font typeface="Helvetica Neue"/>
      <p:regular r:id="rId103"/>
      <p:bold r:id="rId104"/>
      <p:italic r:id="rId105"/>
      <p:boldItalic r:id="rId106"/>
    </p:embeddedFont>
    <p:embeddedFont>
      <p:font typeface="Noto Sans Light"/>
      <p:regular r:id="rId107"/>
      <p:bold r:id="rId108"/>
      <p:italic r:id="rId109"/>
      <p:boldItalic r:id="rId110"/>
    </p:embeddedFont>
    <p:embeddedFont>
      <p:font typeface="Noto Sans Mono SemiBold"/>
      <p:regular r:id="rId111"/>
      <p:bold r:id="rId112"/>
    </p:embeddedFont>
    <p:embeddedFont>
      <p:font typeface="Noto Sans Mono Light"/>
      <p:regular r:id="rId113"/>
      <p:bold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49F01E-00AC-402C-AB99-F9E77E1CF2BB}">
  <a:tblStyle styleId="{C249F01E-00AC-402C-AB99-F9E77E1CF2B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NotoSansLight-regular.fntdata"/><Relationship Id="rId106" Type="http://schemas.openxmlformats.org/officeDocument/2006/relationships/font" Target="fonts/HelveticaNeue-boldItalic.fntdata"/><Relationship Id="rId105" Type="http://schemas.openxmlformats.org/officeDocument/2006/relationships/font" Target="fonts/HelveticaNeue-italic.fntdata"/><Relationship Id="rId104" Type="http://schemas.openxmlformats.org/officeDocument/2006/relationships/font" Target="fonts/HelveticaNeue-bold.fntdata"/><Relationship Id="rId109" Type="http://schemas.openxmlformats.org/officeDocument/2006/relationships/font" Target="fonts/NotoSansLight-italic.fntdata"/><Relationship Id="rId108" Type="http://schemas.openxmlformats.org/officeDocument/2006/relationships/font" Target="fonts/NotoSansLight-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regular.fntdata"/><Relationship Id="rId102" Type="http://schemas.openxmlformats.org/officeDocument/2006/relationships/font" Target="fonts/NotoSansSemiBold-boldItalic.fntdata"/><Relationship Id="rId101" Type="http://schemas.openxmlformats.org/officeDocument/2006/relationships/font" Target="fonts/NotoSansSemiBold-italic.fntdata"/><Relationship Id="rId100" Type="http://schemas.openxmlformats.org/officeDocument/2006/relationships/font" Target="fonts/NotoSansSemiBol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NotoSans-regular.fntdata"/><Relationship Id="rId94" Type="http://schemas.openxmlformats.org/officeDocument/2006/relationships/font" Target="fonts/Lato-boldItalic.fntdata"/><Relationship Id="rId97" Type="http://schemas.openxmlformats.org/officeDocument/2006/relationships/font" Target="fonts/NotoSans-italic.fntdata"/><Relationship Id="rId96" Type="http://schemas.openxmlformats.org/officeDocument/2006/relationships/font" Target="fonts/NotoSans-bold.fntdata"/><Relationship Id="rId11" Type="http://schemas.openxmlformats.org/officeDocument/2006/relationships/slide" Target="slides/slide5.xml"/><Relationship Id="rId99" Type="http://schemas.openxmlformats.org/officeDocument/2006/relationships/font" Target="fonts/NotoSansSemiBold-regular.fntdata"/><Relationship Id="rId10" Type="http://schemas.openxmlformats.org/officeDocument/2006/relationships/slide" Target="slides/slide4.xml"/><Relationship Id="rId98" Type="http://schemas.openxmlformats.org/officeDocument/2006/relationships/font" Target="fonts/NotoSans-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regular.fntdata"/><Relationship Id="rId90" Type="http://schemas.openxmlformats.org/officeDocument/2006/relationships/font" Target="fonts/NotoSansMonoMedium-bold.fntdata"/><Relationship Id="rId93" Type="http://schemas.openxmlformats.org/officeDocument/2006/relationships/font" Target="fonts/Lato-italic.fntdata"/><Relationship Id="rId92" Type="http://schemas.openxmlformats.org/officeDocument/2006/relationships/font" Target="fonts/Lato-bold.fntdata"/><Relationship Id="rId15" Type="http://schemas.openxmlformats.org/officeDocument/2006/relationships/slide" Target="slides/slide9.xml"/><Relationship Id="rId110" Type="http://schemas.openxmlformats.org/officeDocument/2006/relationships/font" Target="fonts/NotoSansLight-bol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NotoSansMonoLight-bold.fntdata"/><Relationship Id="rId18" Type="http://schemas.openxmlformats.org/officeDocument/2006/relationships/slide" Target="slides/slide12.xml"/><Relationship Id="rId113" Type="http://schemas.openxmlformats.org/officeDocument/2006/relationships/font" Target="fonts/NotoSansMonoLight-regular.fntdata"/><Relationship Id="rId112" Type="http://schemas.openxmlformats.org/officeDocument/2006/relationships/font" Target="fonts/NotoSansMonoSemiBold-bold.fntdata"/><Relationship Id="rId111" Type="http://schemas.openxmlformats.org/officeDocument/2006/relationships/font" Target="fonts/NotoSansMonoSemiBold-regular.fntdata"/><Relationship Id="rId84" Type="http://schemas.openxmlformats.org/officeDocument/2006/relationships/font" Target="fonts/NotoSansMedium-boldItalic.fntdata"/><Relationship Id="rId83" Type="http://schemas.openxmlformats.org/officeDocument/2006/relationships/font" Target="fonts/NotoSansMedium-italic.fntdata"/><Relationship Id="rId86" Type="http://schemas.openxmlformats.org/officeDocument/2006/relationships/font" Target="fonts/NotoSansMono-bold.fntdata"/><Relationship Id="rId85" Type="http://schemas.openxmlformats.org/officeDocument/2006/relationships/font" Target="fonts/NotoSansMono-regular.fntdata"/><Relationship Id="rId88" Type="http://schemas.openxmlformats.org/officeDocument/2006/relationships/font" Target="fonts/NotoSansExtraBold-boldItalic.fntdata"/><Relationship Id="rId87" Type="http://schemas.openxmlformats.org/officeDocument/2006/relationships/font" Target="fonts/NotoSansExtraBold-bold.fntdata"/><Relationship Id="rId89" Type="http://schemas.openxmlformats.org/officeDocument/2006/relationships/font" Target="fonts/NotoSansMonoMedium-regular.fntdata"/><Relationship Id="rId80" Type="http://schemas.openxmlformats.org/officeDocument/2006/relationships/slide" Target="slides/slide74.xml"/><Relationship Id="rId82" Type="http://schemas.openxmlformats.org/officeDocument/2006/relationships/font" Target="fonts/NotoSansMedium-bold.fntdata"/><Relationship Id="rId81" Type="http://schemas.openxmlformats.org/officeDocument/2006/relationships/font" Target="fonts/NotoSans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25de2ba96c5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25de2ba96c5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a9ee04222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a9ee04222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a9ee04222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a9ee04222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a9ee04222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a9ee04222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9ee04222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a9ee04222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a9ee04222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a9ee04222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aa90ef019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aa90ef019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a9ee04222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a9ee04222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a9ee04222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a9ee04222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a9ee04222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a9ee04222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a9ee04222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a9ee04222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25de2ba96c5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25de2ba96c5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9ee04222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9ee04222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a9ee04222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a9ee04222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a9ee04222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a9ee04222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a9ee04222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a9ee04222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a9ee04222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a9ee04222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a9ee04222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a9ee04222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a9ee04222c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a9ee04222c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a9ee04222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a9ee04222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a9ee04222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a9ee04222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a9ee04222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a9ee04222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25de2ba96c5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25de2ba96c5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a9ee04222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a9ee04222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a9ee04222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a9ee04222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a9ee04222c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a9ee04222c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a9ee04222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a9ee04222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a9ee04222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a9ee04222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a9ee04222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a9ee04222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a9ee04222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a9ee04222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a9ee04222c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a9ee04222c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a9ee04222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a9ee04222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a9ee04222c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a9ee04222c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a9ee0422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a9ee0422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a9ee04222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a9ee04222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a9ee04222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a9ee04222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a9ee04222c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a9ee04222c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a9ee04222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a9ee04222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a9ee04222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a9ee04222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a9ee04222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a9ee04222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a9ee04222c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a9ee04222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a9ee04222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a9ee04222c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a9ee04222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a9ee04222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a9ee04222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a9ee04222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aa90ef01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aa90ef01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a9ee04222c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a9ee04222c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a9ee04222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a9ee04222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a9ee04222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a9ee04222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a9ee04222c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a9ee04222c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a9ee04222c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a9ee04222c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a9ee04222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a9ee04222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a9ee04222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a9ee04222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a9ee04222c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a9ee04222c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a9ee04222c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a9ee04222c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a9ee04222c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a9ee04222c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a9ee0422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a9ee0422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a9ee04222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a9ee04222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a9ee04222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a9ee04222c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a9ee04222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a9ee04222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a9ee04222c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a9ee04222c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a9ee04222c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a9ee04222c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a9ee04222c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a9ee04222c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3a9ee04222c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3a9ee04222c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a9ee04222c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a9ee04222c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a9ee04222c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a9ee04222c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a9ee04222c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a9ee04222c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5de2ba96c5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5de2ba96c5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a9ee04222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3a9ee04222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aa90ef019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aa90ef019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a9ee04222c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a9ee04222c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a9ee04222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a9ee04222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39adf2ded1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39adf2ded1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9ee0422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a9ee0422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a9ee04222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a9ee04222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표지" type="twoColTx">
  <p:cSld name="TITLE_AND_TWO_COLUMNS">
    <p:spTree>
      <p:nvGrpSpPr>
        <p:cNvPr id="7" name="Shape 7"/>
        <p:cNvGrpSpPr/>
        <p:nvPr/>
      </p:nvGrpSpPr>
      <p:grpSpPr>
        <a:xfrm>
          <a:off x="0" y="0"/>
          <a:ext cx="0" cy="0"/>
          <a:chOff x="0" y="0"/>
          <a:chExt cx="0" cy="0"/>
        </a:xfrm>
      </p:grpSpPr>
      <p:sp>
        <p:nvSpPr>
          <p:cNvPr id="8" name="Google Shape;8;p2"/>
          <p:cNvSpPr txBox="1"/>
          <p:nvPr>
            <p:ph idx="12" type="sldNum"/>
          </p:nvPr>
        </p:nvSpPr>
        <p:spPr>
          <a:xfrm>
            <a:off x="853630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
          <p:cNvSpPr txBox="1"/>
          <p:nvPr>
            <p:ph idx="2" type="sldNum"/>
          </p:nvPr>
        </p:nvSpPr>
        <p:spPr>
          <a:xfrm>
            <a:off x="8536302" y="4749851"/>
            <a:ext cx="548700" cy="393600"/>
          </a:xfrm>
          <a:prstGeom prst="rect">
            <a:avLst/>
          </a:prstGeom>
        </p:spPr>
        <p:txBody>
          <a:bodyPr anchorCtr="0" anchor="t"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2"/>
          <p:cNvSpPr txBox="1"/>
          <p:nvPr/>
        </p:nvSpPr>
        <p:spPr>
          <a:xfrm>
            <a:off x="7035100" y="312900"/>
            <a:ext cx="19218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1E4B4"/>
                </a:solidFill>
                <a:latin typeface="Helvetica Neue"/>
                <a:ea typeface="Helvetica Neue"/>
                <a:cs typeface="Helvetica Neue"/>
                <a:sym typeface="Helvetica Neue"/>
              </a:rPr>
              <a:t>PyAI Symposium</a:t>
            </a:r>
            <a:r>
              <a:rPr b="1" lang="en" sz="1200">
                <a:solidFill>
                  <a:srgbClr val="01E4B4"/>
                </a:solidFill>
                <a:latin typeface="Helvetica Neue"/>
                <a:ea typeface="Helvetica Neue"/>
                <a:cs typeface="Helvetica Neue"/>
                <a:sym typeface="Helvetica Neue"/>
              </a:rPr>
              <a:t> 2025</a:t>
            </a:r>
            <a:endParaRPr b="1" sz="1200">
              <a:solidFill>
                <a:srgbClr val="01E4B4"/>
              </a:solidFill>
              <a:latin typeface="Helvetica Neue"/>
              <a:ea typeface="Helvetica Neue"/>
              <a:cs typeface="Helvetica Neue"/>
              <a:sym typeface="Helvetica Neue"/>
            </a:endParaRPr>
          </a:p>
        </p:txBody>
      </p:sp>
      <p:sp>
        <p:nvSpPr>
          <p:cNvPr id="11" name="Google Shape;11;p2"/>
          <p:cNvSpPr txBox="1"/>
          <p:nvPr>
            <p:ph idx="3" type="sldNum"/>
          </p:nvPr>
        </p:nvSpPr>
        <p:spPr>
          <a:xfrm>
            <a:off x="8536252" y="4749838"/>
            <a:ext cx="548700" cy="393600"/>
          </a:xfrm>
          <a:prstGeom prst="rect">
            <a:avLst/>
          </a:prstGeom>
        </p:spPr>
        <p:txBody>
          <a:bodyPr anchorCtr="0" anchor="t"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p:nvPr/>
        </p:nvSpPr>
        <p:spPr>
          <a:xfrm>
            <a:off x="25" y="4795750"/>
            <a:ext cx="9144000" cy="347700"/>
          </a:xfrm>
          <a:prstGeom prst="rect">
            <a:avLst/>
          </a:prstGeom>
          <a:gradFill>
            <a:gsLst>
              <a:gs pos="0">
                <a:srgbClr val="04D3E5"/>
              </a:gs>
              <a:gs pos="100000">
                <a:srgbClr val="01E4B4"/>
              </a:gs>
            </a:gsLst>
            <a:lin ang="10800025" scaled="0"/>
          </a:gradFill>
          <a:ln cap="flat" cmpd="sng" w="9525">
            <a:solidFill>
              <a:srgbClr val="01E4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nvSpPr>
        <p:spPr>
          <a:xfrm>
            <a:off x="57150" y="4821105"/>
            <a:ext cx="2098200" cy="29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0B0B0B"/>
                </a:solidFill>
                <a:latin typeface="Helvetica Neue"/>
                <a:ea typeface="Helvetica Neue"/>
                <a:cs typeface="Helvetica Neue"/>
                <a:sym typeface="Helvetica Neue"/>
              </a:rPr>
              <a:t>All about AI and Python</a:t>
            </a:r>
            <a:endParaRPr b="1" sz="1100">
              <a:solidFill>
                <a:srgbClr val="0B0B0B"/>
              </a:solidFill>
              <a:latin typeface="Helvetica Neue"/>
              <a:ea typeface="Helvetica Neue"/>
              <a:cs typeface="Helvetica Neue"/>
              <a:sym typeface="Helvetica Neue"/>
            </a:endParaRPr>
          </a:p>
        </p:txBody>
      </p:sp>
      <p:sp>
        <p:nvSpPr>
          <p:cNvPr id="14" name="Google Shape;14;p2"/>
          <p:cNvSpPr txBox="1"/>
          <p:nvPr>
            <p:ph type="title"/>
          </p:nvPr>
        </p:nvSpPr>
        <p:spPr>
          <a:xfrm>
            <a:off x="696225" y="1435350"/>
            <a:ext cx="7578000" cy="1173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1pPr>
            <a:lvl2pPr lvl="1">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2pPr>
            <a:lvl3pPr lvl="2">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3pPr>
            <a:lvl4pPr lvl="3">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4pPr>
            <a:lvl5pPr lvl="4">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5pPr>
            <a:lvl6pPr lvl="5">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6pPr>
            <a:lvl7pPr lvl="6">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7pPr>
            <a:lvl8pPr lvl="7">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8pPr>
            <a:lvl9pPr lvl="8">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9pPr>
          </a:lstStyle>
          <a:p/>
        </p:txBody>
      </p:sp>
      <p:sp>
        <p:nvSpPr>
          <p:cNvPr id="15" name="Google Shape;15;p2"/>
          <p:cNvSpPr txBox="1"/>
          <p:nvPr>
            <p:ph idx="1" type="subTitle"/>
          </p:nvPr>
        </p:nvSpPr>
        <p:spPr>
          <a:xfrm>
            <a:off x="734550" y="2929800"/>
            <a:ext cx="4449600" cy="684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1pPr>
            <a:lvl2pPr lvl="1">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2pPr>
            <a:lvl3pPr lvl="2">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3pPr>
            <a:lvl4pPr lvl="3">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4pPr>
            <a:lvl5pPr lvl="4">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5pPr>
            <a:lvl6pPr lvl="5">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6pPr>
            <a:lvl7pPr lvl="6">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7pPr>
            <a:lvl8pPr lvl="7">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8pPr>
            <a:lvl9pPr lvl="8">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검은색 본문">
  <p:cSld name="CUSTOM">
    <p:spTree>
      <p:nvGrpSpPr>
        <p:cNvPr id="16" name="Shape 16"/>
        <p:cNvGrpSpPr/>
        <p:nvPr/>
      </p:nvGrpSpPr>
      <p:grpSpPr>
        <a:xfrm>
          <a:off x="0" y="0"/>
          <a:ext cx="0" cy="0"/>
          <a:chOff x="0" y="0"/>
          <a:chExt cx="0" cy="0"/>
        </a:xfrm>
      </p:grpSpPr>
      <p:sp>
        <p:nvSpPr>
          <p:cNvPr id="17" name="Google Shape;17;p3"/>
          <p:cNvSpPr/>
          <p:nvPr/>
        </p:nvSpPr>
        <p:spPr>
          <a:xfrm>
            <a:off x="616225" y="459925"/>
            <a:ext cx="50700" cy="380100"/>
          </a:xfrm>
          <a:prstGeom prst="rect">
            <a:avLst/>
          </a:prstGeom>
          <a:solidFill>
            <a:srgbClr val="01E4B4"/>
          </a:solidFill>
          <a:ln cap="flat" cmpd="sng" w="9525">
            <a:solidFill>
              <a:srgbClr val="01E4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73968" y="459925"/>
            <a:ext cx="50700" cy="380100"/>
          </a:xfrm>
          <a:prstGeom prst="rect">
            <a:avLst/>
          </a:prstGeom>
          <a:solidFill>
            <a:srgbClr val="04D3E5"/>
          </a:solidFill>
          <a:ln cap="flat" cmpd="sng" w="9525">
            <a:solidFill>
              <a:srgbClr val="04D3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lvl1pPr lvl="0">
              <a:buNone/>
              <a:defRPr sz="1000">
                <a:solidFill>
                  <a:srgbClr val="01E4B4"/>
                </a:solidFill>
                <a:latin typeface="Helvetica Neue"/>
                <a:ea typeface="Helvetica Neue"/>
                <a:cs typeface="Helvetica Neue"/>
                <a:sym typeface="Helvetica Neue"/>
              </a:defRPr>
            </a:lvl1pPr>
            <a:lvl2pPr lvl="1">
              <a:buNone/>
              <a:defRPr sz="1000">
                <a:solidFill>
                  <a:srgbClr val="01E4B4"/>
                </a:solidFill>
                <a:latin typeface="Helvetica Neue"/>
                <a:ea typeface="Helvetica Neue"/>
                <a:cs typeface="Helvetica Neue"/>
                <a:sym typeface="Helvetica Neue"/>
              </a:defRPr>
            </a:lvl2pPr>
            <a:lvl3pPr lvl="2">
              <a:buNone/>
              <a:defRPr sz="1000">
                <a:solidFill>
                  <a:srgbClr val="01E4B4"/>
                </a:solidFill>
                <a:latin typeface="Helvetica Neue"/>
                <a:ea typeface="Helvetica Neue"/>
                <a:cs typeface="Helvetica Neue"/>
                <a:sym typeface="Helvetica Neue"/>
              </a:defRPr>
            </a:lvl3pPr>
            <a:lvl4pPr lvl="3">
              <a:buNone/>
              <a:defRPr sz="1000">
                <a:solidFill>
                  <a:srgbClr val="01E4B4"/>
                </a:solidFill>
                <a:latin typeface="Helvetica Neue"/>
                <a:ea typeface="Helvetica Neue"/>
                <a:cs typeface="Helvetica Neue"/>
                <a:sym typeface="Helvetica Neue"/>
              </a:defRPr>
            </a:lvl4pPr>
            <a:lvl5pPr lvl="4">
              <a:buNone/>
              <a:defRPr sz="1000">
                <a:solidFill>
                  <a:srgbClr val="01E4B4"/>
                </a:solidFill>
                <a:latin typeface="Helvetica Neue"/>
                <a:ea typeface="Helvetica Neue"/>
                <a:cs typeface="Helvetica Neue"/>
                <a:sym typeface="Helvetica Neue"/>
              </a:defRPr>
            </a:lvl5pPr>
            <a:lvl6pPr lvl="5">
              <a:buNone/>
              <a:defRPr sz="1000">
                <a:solidFill>
                  <a:srgbClr val="01E4B4"/>
                </a:solidFill>
                <a:latin typeface="Helvetica Neue"/>
                <a:ea typeface="Helvetica Neue"/>
                <a:cs typeface="Helvetica Neue"/>
                <a:sym typeface="Helvetica Neue"/>
              </a:defRPr>
            </a:lvl6pPr>
            <a:lvl7pPr lvl="6">
              <a:buNone/>
              <a:defRPr sz="1000">
                <a:solidFill>
                  <a:srgbClr val="01E4B4"/>
                </a:solidFill>
                <a:latin typeface="Helvetica Neue"/>
                <a:ea typeface="Helvetica Neue"/>
                <a:cs typeface="Helvetica Neue"/>
                <a:sym typeface="Helvetica Neue"/>
              </a:defRPr>
            </a:lvl7pPr>
            <a:lvl8pPr lvl="7">
              <a:buNone/>
              <a:defRPr sz="1000">
                <a:solidFill>
                  <a:srgbClr val="01E4B4"/>
                </a:solidFill>
                <a:latin typeface="Helvetica Neue"/>
                <a:ea typeface="Helvetica Neue"/>
                <a:cs typeface="Helvetica Neue"/>
                <a:sym typeface="Helvetica Neue"/>
              </a:defRPr>
            </a:lvl8pPr>
            <a:lvl9pPr lvl="8">
              <a:buNone/>
              <a:defRPr sz="1000">
                <a:solidFill>
                  <a:srgbClr val="01E4B4"/>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3"/>
          <p:cNvSpPr txBox="1"/>
          <p:nvPr>
            <p:ph type="title"/>
          </p:nvPr>
        </p:nvSpPr>
        <p:spPr>
          <a:xfrm>
            <a:off x="776350" y="396625"/>
            <a:ext cx="7772100" cy="506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000"/>
              <a:buFont typeface="Noto Sans"/>
              <a:buNone/>
              <a:defRPr b="1" sz="2000">
                <a:solidFill>
                  <a:schemeClr val="lt1"/>
                </a:solidFill>
                <a:latin typeface="Noto Sans"/>
                <a:ea typeface="Noto Sans"/>
                <a:cs typeface="Noto Sans"/>
                <a:sym typeface="Noto Sans"/>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 name="Google Shape;21;p3"/>
          <p:cNvSpPr txBox="1"/>
          <p:nvPr>
            <p:ph idx="1" type="body"/>
          </p:nvPr>
        </p:nvSpPr>
        <p:spPr>
          <a:xfrm>
            <a:off x="667025" y="1080300"/>
            <a:ext cx="7881300" cy="3411000"/>
          </a:xfrm>
          <a:prstGeom prst="rect">
            <a:avLst/>
          </a:prstGeom>
          <a:noFill/>
          <a:ln>
            <a:noFill/>
          </a:ln>
        </p:spPr>
        <p:txBody>
          <a:bodyPr anchorCtr="0" anchor="t" bIns="91425" lIns="91425" spcFirstLastPara="1" rIns="91425" wrap="square" tIns="91425">
            <a:noAutofit/>
          </a:bodyPr>
          <a:lstStyle>
            <a:lvl1pPr indent="-330200" lvl="0" marL="457200">
              <a:lnSpc>
                <a:spcPct val="150000"/>
              </a:lnSpc>
              <a:spcBef>
                <a:spcPts val="0"/>
              </a:spcBef>
              <a:spcAft>
                <a:spcPts val="0"/>
              </a:spcAft>
              <a:buClr>
                <a:srgbClr val="F6F6F6"/>
              </a:buClr>
              <a:buSzPts val="1600"/>
              <a:buFont typeface="Noto Sans"/>
              <a:buChar char="●"/>
              <a:defRPr sz="1600">
                <a:solidFill>
                  <a:srgbClr val="F6F6F6"/>
                </a:solidFill>
                <a:latin typeface="Noto Sans"/>
                <a:ea typeface="Noto Sans"/>
                <a:cs typeface="Noto Sans"/>
                <a:sym typeface="Noto Sans"/>
              </a:defRPr>
            </a:lvl1pPr>
            <a:lvl2pPr indent="-304800" lvl="1" marL="914400">
              <a:lnSpc>
                <a:spcPct val="115000"/>
              </a:lnSpc>
              <a:spcBef>
                <a:spcPts val="0"/>
              </a:spcBef>
              <a:spcAft>
                <a:spcPts val="0"/>
              </a:spcAft>
              <a:buClr>
                <a:srgbClr val="F6F6F6"/>
              </a:buClr>
              <a:buSzPts val="1200"/>
              <a:buFont typeface="Noto Sans Light"/>
              <a:buChar char="○"/>
              <a:defRPr sz="1200">
                <a:solidFill>
                  <a:srgbClr val="F6F6F6"/>
                </a:solidFill>
                <a:latin typeface="Noto Sans Light"/>
                <a:ea typeface="Noto Sans Light"/>
                <a:cs typeface="Noto Sans Light"/>
                <a:sym typeface="Noto Sans Light"/>
              </a:defRPr>
            </a:lvl2pPr>
            <a:lvl3pPr indent="-292100" lvl="2" marL="1371600">
              <a:spcBef>
                <a:spcPts val="1000"/>
              </a:spcBef>
              <a:spcAft>
                <a:spcPts val="0"/>
              </a:spcAft>
              <a:buClr>
                <a:srgbClr val="F8F8F8"/>
              </a:buClr>
              <a:buSzPts val="1000"/>
              <a:buFont typeface="Noto Sans Light"/>
              <a:buChar char="■"/>
              <a:defRPr sz="1000">
                <a:solidFill>
                  <a:srgbClr val="F8F8F8"/>
                </a:solidFill>
                <a:latin typeface="Noto Sans Light"/>
                <a:ea typeface="Noto Sans Light"/>
                <a:cs typeface="Noto Sans Light"/>
                <a:sym typeface="Noto Sans Light"/>
              </a:defRPr>
            </a:lvl3pPr>
            <a:lvl4pPr indent="-279400" lvl="3" marL="1828800">
              <a:spcBef>
                <a:spcPts val="100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4pPr>
            <a:lvl5pPr indent="-279400" lvl="4" marL="2286000">
              <a:spcBef>
                <a:spcPts val="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5pPr>
            <a:lvl6pPr indent="-279400" lvl="5" marL="2743200">
              <a:spcBef>
                <a:spcPts val="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6pPr>
            <a:lvl7pPr indent="-279400" lvl="6" marL="3200400">
              <a:spcBef>
                <a:spcPts val="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7pPr>
            <a:lvl8pPr indent="-279400" lvl="7" marL="3657600">
              <a:spcBef>
                <a:spcPts val="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8pPr>
            <a:lvl9pPr indent="-279400" lvl="8" marL="4114800">
              <a:spcBef>
                <a:spcPts val="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9pPr>
          </a:lstStyle>
          <a:p/>
        </p:txBody>
      </p:sp>
      <p:sp>
        <p:nvSpPr>
          <p:cNvPr id="22" name="Google Shape;22;p3"/>
          <p:cNvSpPr txBox="1"/>
          <p:nvPr/>
        </p:nvSpPr>
        <p:spPr>
          <a:xfrm>
            <a:off x="312224" y="4686235"/>
            <a:ext cx="2098200" cy="438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br>
              <a:rPr b="1" i="1" lang="en" sz="800">
                <a:solidFill>
                  <a:srgbClr val="01E4B4"/>
                </a:solidFill>
                <a:latin typeface="Helvetica Neue"/>
                <a:ea typeface="Helvetica Neue"/>
                <a:cs typeface="Helvetica Neue"/>
                <a:sym typeface="Helvetica Neue"/>
              </a:rPr>
            </a:br>
            <a:r>
              <a:rPr b="1" i="1" lang="en" sz="800">
                <a:solidFill>
                  <a:srgbClr val="01E4B4"/>
                </a:solidFill>
                <a:latin typeface="Helvetica Neue"/>
                <a:ea typeface="Helvetica Neue"/>
                <a:cs typeface="Helvetica Neue"/>
                <a:sym typeface="Helvetica Neue"/>
              </a:rPr>
              <a:t>“All about AI and Python”</a:t>
            </a:r>
            <a:endParaRPr b="1" i="1" sz="800">
              <a:solidFill>
                <a:srgbClr val="01E4B4"/>
              </a:solidFill>
              <a:latin typeface="Helvetica Neue"/>
              <a:ea typeface="Helvetica Neue"/>
              <a:cs typeface="Helvetica Neue"/>
              <a:sym typeface="Helvetica Neue"/>
            </a:endParaRPr>
          </a:p>
        </p:txBody>
      </p:sp>
      <p:sp>
        <p:nvSpPr>
          <p:cNvPr id="23" name="Google Shape;23;p3"/>
          <p:cNvSpPr txBox="1"/>
          <p:nvPr/>
        </p:nvSpPr>
        <p:spPr>
          <a:xfrm>
            <a:off x="1583837" y="4838195"/>
            <a:ext cx="1331700" cy="26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rgbClr val="01E4B4"/>
                </a:solidFill>
                <a:latin typeface="Helvetica Neue"/>
                <a:ea typeface="Helvetica Neue"/>
                <a:cs typeface="Helvetica Neue"/>
                <a:sym typeface="Helvetica Neue"/>
              </a:rPr>
              <a:t>PyAI Symposium 2025</a:t>
            </a:r>
            <a:endParaRPr b="1" i="1" sz="800">
              <a:solidFill>
                <a:srgbClr val="01E4B4"/>
              </a:solidFill>
              <a:latin typeface="Helvetica Neue"/>
              <a:ea typeface="Helvetica Neue"/>
              <a:cs typeface="Helvetica Neue"/>
              <a:sym typeface="Helvetica Neue"/>
            </a:endParaRPr>
          </a:p>
        </p:txBody>
      </p:sp>
      <p:pic>
        <p:nvPicPr>
          <p:cNvPr id="24" name="Google Shape;24;p3" title="성우님.png"/>
          <p:cNvPicPr preferRelativeResize="0"/>
          <p:nvPr/>
        </p:nvPicPr>
        <p:blipFill>
          <a:blip r:embed="rId2">
            <a:alphaModFix/>
          </a:blip>
          <a:stretch>
            <a:fillRect/>
          </a:stretch>
        </p:blipFill>
        <p:spPr>
          <a:xfrm>
            <a:off x="90402" y="4778255"/>
            <a:ext cx="299848" cy="2998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칸">
  <p:cSld name="CUSTOM_1">
    <p:spTree>
      <p:nvGrpSpPr>
        <p:cNvPr id="25" name="Shape 25"/>
        <p:cNvGrpSpPr/>
        <p:nvPr/>
      </p:nvGrpSpPr>
      <p:grpSpPr>
        <a:xfrm>
          <a:off x="0" y="0"/>
          <a:ext cx="0" cy="0"/>
          <a:chOff x="0" y="0"/>
          <a:chExt cx="0" cy="0"/>
        </a:xfrm>
      </p:grpSpPr>
      <p:sp>
        <p:nvSpPr>
          <p:cNvPr id="26" name="Google Shape;26;p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lvl1pPr lvl="0">
              <a:buNone/>
              <a:defRPr sz="1000">
                <a:solidFill>
                  <a:srgbClr val="01E4B4"/>
                </a:solidFill>
                <a:latin typeface="Helvetica Neue"/>
                <a:ea typeface="Helvetica Neue"/>
                <a:cs typeface="Helvetica Neue"/>
                <a:sym typeface="Helvetica Neue"/>
              </a:defRPr>
            </a:lvl1pPr>
            <a:lvl2pPr lvl="1">
              <a:buNone/>
              <a:defRPr sz="1000">
                <a:solidFill>
                  <a:srgbClr val="01E4B4"/>
                </a:solidFill>
                <a:latin typeface="Helvetica Neue"/>
                <a:ea typeface="Helvetica Neue"/>
                <a:cs typeface="Helvetica Neue"/>
                <a:sym typeface="Helvetica Neue"/>
              </a:defRPr>
            </a:lvl2pPr>
            <a:lvl3pPr lvl="2">
              <a:buNone/>
              <a:defRPr sz="1000">
                <a:solidFill>
                  <a:srgbClr val="01E4B4"/>
                </a:solidFill>
                <a:latin typeface="Helvetica Neue"/>
                <a:ea typeface="Helvetica Neue"/>
                <a:cs typeface="Helvetica Neue"/>
                <a:sym typeface="Helvetica Neue"/>
              </a:defRPr>
            </a:lvl3pPr>
            <a:lvl4pPr lvl="3">
              <a:buNone/>
              <a:defRPr sz="1000">
                <a:solidFill>
                  <a:srgbClr val="01E4B4"/>
                </a:solidFill>
                <a:latin typeface="Helvetica Neue"/>
                <a:ea typeface="Helvetica Neue"/>
                <a:cs typeface="Helvetica Neue"/>
                <a:sym typeface="Helvetica Neue"/>
              </a:defRPr>
            </a:lvl4pPr>
            <a:lvl5pPr lvl="4">
              <a:buNone/>
              <a:defRPr sz="1000">
                <a:solidFill>
                  <a:srgbClr val="01E4B4"/>
                </a:solidFill>
                <a:latin typeface="Helvetica Neue"/>
                <a:ea typeface="Helvetica Neue"/>
                <a:cs typeface="Helvetica Neue"/>
                <a:sym typeface="Helvetica Neue"/>
              </a:defRPr>
            </a:lvl5pPr>
            <a:lvl6pPr lvl="5">
              <a:buNone/>
              <a:defRPr sz="1000">
                <a:solidFill>
                  <a:srgbClr val="01E4B4"/>
                </a:solidFill>
                <a:latin typeface="Helvetica Neue"/>
                <a:ea typeface="Helvetica Neue"/>
                <a:cs typeface="Helvetica Neue"/>
                <a:sym typeface="Helvetica Neue"/>
              </a:defRPr>
            </a:lvl6pPr>
            <a:lvl7pPr lvl="6">
              <a:buNone/>
              <a:defRPr sz="1000">
                <a:solidFill>
                  <a:srgbClr val="01E4B4"/>
                </a:solidFill>
                <a:latin typeface="Helvetica Neue"/>
                <a:ea typeface="Helvetica Neue"/>
                <a:cs typeface="Helvetica Neue"/>
                <a:sym typeface="Helvetica Neue"/>
              </a:defRPr>
            </a:lvl7pPr>
            <a:lvl8pPr lvl="7">
              <a:buNone/>
              <a:defRPr sz="1000">
                <a:solidFill>
                  <a:srgbClr val="01E4B4"/>
                </a:solidFill>
                <a:latin typeface="Helvetica Neue"/>
                <a:ea typeface="Helvetica Neue"/>
                <a:cs typeface="Helvetica Neue"/>
                <a:sym typeface="Helvetica Neue"/>
              </a:defRPr>
            </a:lvl8pPr>
            <a:lvl9pPr lvl="8">
              <a:buNone/>
              <a:defRPr sz="1000">
                <a:solidFill>
                  <a:srgbClr val="01E4B4"/>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4"/>
          <p:cNvSpPr txBox="1"/>
          <p:nvPr/>
        </p:nvSpPr>
        <p:spPr>
          <a:xfrm>
            <a:off x="312224" y="4686235"/>
            <a:ext cx="2098200" cy="438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br>
              <a:rPr b="1" i="1" lang="en" sz="800">
                <a:solidFill>
                  <a:srgbClr val="01E4B4"/>
                </a:solidFill>
                <a:latin typeface="Helvetica Neue"/>
                <a:ea typeface="Helvetica Neue"/>
                <a:cs typeface="Helvetica Neue"/>
                <a:sym typeface="Helvetica Neue"/>
              </a:rPr>
            </a:br>
            <a:r>
              <a:rPr b="1" i="1" lang="en" sz="800">
                <a:solidFill>
                  <a:srgbClr val="01E4B4"/>
                </a:solidFill>
                <a:latin typeface="Helvetica Neue"/>
                <a:ea typeface="Helvetica Neue"/>
                <a:cs typeface="Helvetica Neue"/>
                <a:sym typeface="Helvetica Neue"/>
              </a:rPr>
              <a:t>“All about AI and Python”</a:t>
            </a:r>
            <a:endParaRPr b="1" i="1" sz="800">
              <a:solidFill>
                <a:srgbClr val="01E4B4"/>
              </a:solidFill>
              <a:latin typeface="Helvetica Neue"/>
              <a:ea typeface="Helvetica Neue"/>
              <a:cs typeface="Helvetica Neue"/>
              <a:sym typeface="Helvetica Neue"/>
            </a:endParaRPr>
          </a:p>
        </p:txBody>
      </p:sp>
      <p:sp>
        <p:nvSpPr>
          <p:cNvPr id="28" name="Google Shape;28;p4"/>
          <p:cNvSpPr txBox="1"/>
          <p:nvPr/>
        </p:nvSpPr>
        <p:spPr>
          <a:xfrm>
            <a:off x="1583837" y="4838195"/>
            <a:ext cx="1331700" cy="26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rgbClr val="01E4B4"/>
                </a:solidFill>
                <a:latin typeface="Helvetica Neue"/>
                <a:ea typeface="Helvetica Neue"/>
                <a:cs typeface="Helvetica Neue"/>
                <a:sym typeface="Helvetica Neue"/>
              </a:rPr>
              <a:t>PyAI Symposium 2025</a:t>
            </a:r>
            <a:endParaRPr b="1" i="1" sz="800">
              <a:solidFill>
                <a:srgbClr val="01E4B4"/>
              </a:solidFill>
              <a:latin typeface="Helvetica Neue"/>
              <a:ea typeface="Helvetica Neue"/>
              <a:cs typeface="Helvetica Neue"/>
              <a:sym typeface="Helvetica Neue"/>
            </a:endParaRPr>
          </a:p>
        </p:txBody>
      </p:sp>
      <p:pic>
        <p:nvPicPr>
          <p:cNvPr id="29" name="Google Shape;29;p4" title="성우님.png"/>
          <p:cNvPicPr preferRelativeResize="0"/>
          <p:nvPr/>
        </p:nvPicPr>
        <p:blipFill>
          <a:blip r:embed="rId2">
            <a:alphaModFix/>
          </a:blip>
          <a:stretch>
            <a:fillRect/>
          </a:stretch>
        </p:blipFill>
        <p:spPr>
          <a:xfrm>
            <a:off x="90402" y="4778255"/>
            <a:ext cx="299848" cy="2998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흰색 본문">
  <p:cSld name="CUSTOM_2">
    <p:bg>
      <p:bgPr>
        <a:solidFill>
          <a:schemeClr val="lt1"/>
        </a:solidFill>
      </p:bgPr>
    </p:bg>
    <p:spTree>
      <p:nvGrpSpPr>
        <p:cNvPr id="30" name="Shape 30"/>
        <p:cNvGrpSpPr/>
        <p:nvPr/>
      </p:nvGrpSpPr>
      <p:grpSpPr>
        <a:xfrm>
          <a:off x="0" y="0"/>
          <a:ext cx="0" cy="0"/>
          <a:chOff x="0" y="0"/>
          <a:chExt cx="0" cy="0"/>
        </a:xfrm>
      </p:grpSpPr>
      <p:sp>
        <p:nvSpPr>
          <p:cNvPr id="31" name="Google Shape;31;p5"/>
          <p:cNvSpPr/>
          <p:nvPr/>
        </p:nvSpPr>
        <p:spPr>
          <a:xfrm>
            <a:off x="616225" y="459925"/>
            <a:ext cx="50700" cy="380100"/>
          </a:xfrm>
          <a:prstGeom prst="rect">
            <a:avLst/>
          </a:prstGeom>
          <a:solidFill>
            <a:srgbClr val="01E4B4"/>
          </a:solidFill>
          <a:ln cap="flat" cmpd="sng" w="9525">
            <a:solidFill>
              <a:srgbClr val="01E4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573968" y="459925"/>
            <a:ext cx="50700" cy="380100"/>
          </a:xfrm>
          <a:prstGeom prst="rect">
            <a:avLst/>
          </a:prstGeom>
          <a:solidFill>
            <a:srgbClr val="04D3E5"/>
          </a:solidFill>
          <a:ln cap="flat" cmpd="sng" w="9525">
            <a:solidFill>
              <a:srgbClr val="04D3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776350" y="396625"/>
            <a:ext cx="7772100" cy="506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0B0B0B"/>
              </a:buClr>
              <a:buSzPts val="2000"/>
              <a:buFont typeface="Noto Sans"/>
              <a:buNone/>
              <a:defRPr b="1" sz="2000">
                <a:solidFill>
                  <a:srgbClr val="0B0B0B"/>
                </a:solidFill>
                <a:latin typeface="Noto Sans"/>
                <a:ea typeface="Noto Sans"/>
                <a:cs typeface="Noto Sans"/>
                <a:sym typeface="No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 name="Google Shape;34;p5"/>
          <p:cNvSpPr txBox="1"/>
          <p:nvPr>
            <p:ph idx="1" type="body"/>
          </p:nvPr>
        </p:nvSpPr>
        <p:spPr>
          <a:xfrm>
            <a:off x="667025" y="1080300"/>
            <a:ext cx="7881300" cy="3411000"/>
          </a:xfrm>
          <a:prstGeom prst="rect">
            <a:avLst/>
          </a:prstGeom>
          <a:noFill/>
          <a:ln>
            <a:noFill/>
          </a:ln>
        </p:spPr>
        <p:txBody>
          <a:bodyPr anchorCtr="0" anchor="t" bIns="91425" lIns="91425" spcFirstLastPara="1" rIns="91425" wrap="square" tIns="91425">
            <a:noAutofit/>
          </a:bodyPr>
          <a:lstStyle>
            <a:lvl1pPr indent="-330200" lvl="0" marL="457200" rtl="0">
              <a:lnSpc>
                <a:spcPct val="150000"/>
              </a:lnSpc>
              <a:spcBef>
                <a:spcPts val="0"/>
              </a:spcBef>
              <a:spcAft>
                <a:spcPts val="0"/>
              </a:spcAft>
              <a:buClr>
                <a:srgbClr val="242424"/>
              </a:buClr>
              <a:buSzPts val="1600"/>
              <a:buFont typeface="Noto Sans"/>
              <a:buChar char="●"/>
              <a:defRPr sz="1600">
                <a:solidFill>
                  <a:srgbClr val="242424"/>
                </a:solidFill>
                <a:latin typeface="Noto Sans"/>
                <a:ea typeface="Noto Sans"/>
                <a:cs typeface="Noto Sans"/>
                <a:sym typeface="Noto Sans"/>
              </a:defRPr>
            </a:lvl1pPr>
            <a:lvl2pPr indent="-304800" lvl="1" marL="914400" rtl="0">
              <a:lnSpc>
                <a:spcPct val="115000"/>
              </a:lnSpc>
              <a:spcBef>
                <a:spcPts val="0"/>
              </a:spcBef>
              <a:spcAft>
                <a:spcPts val="0"/>
              </a:spcAft>
              <a:buClr>
                <a:srgbClr val="434343"/>
              </a:buClr>
              <a:buSzPts val="1200"/>
              <a:buFont typeface="Noto Sans Light"/>
              <a:buChar char="○"/>
              <a:defRPr sz="1200">
                <a:solidFill>
                  <a:srgbClr val="434343"/>
                </a:solidFill>
                <a:latin typeface="Noto Sans Light"/>
                <a:ea typeface="Noto Sans Light"/>
                <a:cs typeface="Noto Sans Light"/>
                <a:sym typeface="Noto Sans Light"/>
              </a:defRPr>
            </a:lvl2pPr>
            <a:lvl3pPr indent="-292100" lvl="2" marL="1371600" rtl="0">
              <a:spcBef>
                <a:spcPts val="1000"/>
              </a:spcBef>
              <a:spcAft>
                <a:spcPts val="0"/>
              </a:spcAft>
              <a:buClr>
                <a:srgbClr val="434343"/>
              </a:buClr>
              <a:buSzPts val="1000"/>
              <a:buFont typeface="Noto Sans"/>
              <a:buChar char="■"/>
              <a:defRPr sz="1000">
                <a:solidFill>
                  <a:srgbClr val="434343"/>
                </a:solidFill>
                <a:latin typeface="Noto Sans"/>
                <a:ea typeface="Noto Sans"/>
                <a:cs typeface="Noto Sans"/>
                <a:sym typeface="Noto Sans"/>
              </a:defRPr>
            </a:lvl3pPr>
            <a:lvl4pPr indent="-279400" lvl="3" marL="18288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4pPr>
            <a:lvl5pPr indent="-279400" lvl="4" marL="22860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5pPr>
            <a:lvl6pPr indent="-279400" lvl="5" marL="27432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6pPr>
            <a:lvl7pPr indent="-279400" lvl="6" marL="32004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7pPr>
            <a:lvl8pPr indent="-279400" lvl="7" marL="36576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8pPr>
            <a:lvl9pPr indent="-279400" lvl="8" marL="41148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9pPr>
          </a:lstStyle>
          <a:p/>
        </p:txBody>
      </p:sp>
      <p:sp>
        <p:nvSpPr>
          <p:cNvPr id="35" name="Google Shape;35;p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lvl1pPr lvl="0">
              <a:buNone/>
              <a:defRPr sz="1000">
                <a:solidFill>
                  <a:srgbClr val="01E4B4"/>
                </a:solidFill>
                <a:latin typeface="Helvetica Neue"/>
                <a:ea typeface="Helvetica Neue"/>
                <a:cs typeface="Helvetica Neue"/>
                <a:sym typeface="Helvetica Neue"/>
              </a:defRPr>
            </a:lvl1pPr>
            <a:lvl2pPr lvl="1">
              <a:buNone/>
              <a:defRPr sz="1000">
                <a:solidFill>
                  <a:srgbClr val="01E4B4"/>
                </a:solidFill>
                <a:latin typeface="Helvetica Neue"/>
                <a:ea typeface="Helvetica Neue"/>
                <a:cs typeface="Helvetica Neue"/>
                <a:sym typeface="Helvetica Neue"/>
              </a:defRPr>
            </a:lvl2pPr>
            <a:lvl3pPr lvl="2">
              <a:buNone/>
              <a:defRPr sz="1000">
                <a:solidFill>
                  <a:srgbClr val="01E4B4"/>
                </a:solidFill>
                <a:latin typeface="Helvetica Neue"/>
                <a:ea typeface="Helvetica Neue"/>
                <a:cs typeface="Helvetica Neue"/>
                <a:sym typeface="Helvetica Neue"/>
              </a:defRPr>
            </a:lvl3pPr>
            <a:lvl4pPr lvl="3">
              <a:buNone/>
              <a:defRPr sz="1000">
                <a:solidFill>
                  <a:srgbClr val="01E4B4"/>
                </a:solidFill>
                <a:latin typeface="Helvetica Neue"/>
                <a:ea typeface="Helvetica Neue"/>
                <a:cs typeface="Helvetica Neue"/>
                <a:sym typeface="Helvetica Neue"/>
              </a:defRPr>
            </a:lvl4pPr>
            <a:lvl5pPr lvl="4">
              <a:buNone/>
              <a:defRPr sz="1000">
                <a:solidFill>
                  <a:srgbClr val="01E4B4"/>
                </a:solidFill>
                <a:latin typeface="Helvetica Neue"/>
                <a:ea typeface="Helvetica Neue"/>
                <a:cs typeface="Helvetica Neue"/>
                <a:sym typeface="Helvetica Neue"/>
              </a:defRPr>
            </a:lvl5pPr>
            <a:lvl6pPr lvl="5">
              <a:buNone/>
              <a:defRPr sz="1000">
                <a:solidFill>
                  <a:srgbClr val="01E4B4"/>
                </a:solidFill>
                <a:latin typeface="Helvetica Neue"/>
                <a:ea typeface="Helvetica Neue"/>
                <a:cs typeface="Helvetica Neue"/>
                <a:sym typeface="Helvetica Neue"/>
              </a:defRPr>
            </a:lvl6pPr>
            <a:lvl7pPr lvl="6">
              <a:buNone/>
              <a:defRPr sz="1000">
                <a:solidFill>
                  <a:srgbClr val="01E4B4"/>
                </a:solidFill>
                <a:latin typeface="Helvetica Neue"/>
                <a:ea typeface="Helvetica Neue"/>
                <a:cs typeface="Helvetica Neue"/>
                <a:sym typeface="Helvetica Neue"/>
              </a:defRPr>
            </a:lvl7pPr>
            <a:lvl8pPr lvl="7">
              <a:buNone/>
              <a:defRPr sz="1000">
                <a:solidFill>
                  <a:srgbClr val="01E4B4"/>
                </a:solidFill>
                <a:latin typeface="Helvetica Neue"/>
                <a:ea typeface="Helvetica Neue"/>
                <a:cs typeface="Helvetica Neue"/>
                <a:sym typeface="Helvetica Neue"/>
              </a:defRPr>
            </a:lvl8pPr>
            <a:lvl9pPr lvl="8">
              <a:buNone/>
              <a:defRPr sz="1000">
                <a:solidFill>
                  <a:srgbClr val="01E4B4"/>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5"/>
          <p:cNvSpPr txBox="1"/>
          <p:nvPr/>
        </p:nvSpPr>
        <p:spPr>
          <a:xfrm>
            <a:off x="312224" y="4686235"/>
            <a:ext cx="2098200" cy="438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br>
              <a:rPr b="1" i="1" lang="en" sz="800">
                <a:solidFill>
                  <a:srgbClr val="01E4B4"/>
                </a:solidFill>
                <a:latin typeface="Helvetica Neue"/>
                <a:ea typeface="Helvetica Neue"/>
                <a:cs typeface="Helvetica Neue"/>
                <a:sym typeface="Helvetica Neue"/>
              </a:rPr>
            </a:br>
            <a:r>
              <a:rPr b="1" i="1" lang="en" sz="800">
                <a:solidFill>
                  <a:srgbClr val="01E4B4"/>
                </a:solidFill>
                <a:latin typeface="Helvetica Neue"/>
                <a:ea typeface="Helvetica Neue"/>
                <a:cs typeface="Helvetica Neue"/>
                <a:sym typeface="Helvetica Neue"/>
              </a:rPr>
              <a:t>“All about AI and Python”</a:t>
            </a:r>
            <a:endParaRPr b="1" i="1" sz="800">
              <a:solidFill>
                <a:srgbClr val="01E4B4"/>
              </a:solidFill>
              <a:latin typeface="Helvetica Neue"/>
              <a:ea typeface="Helvetica Neue"/>
              <a:cs typeface="Helvetica Neue"/>
              <a:sym typeface="Helvetica Neue"/>
            </a:endParaRPr>
          </a:p>
        </p:txBody>
      </p:sp>
      <p:sp>
        <p:nvSpPr>
          <p:cNvPr id="37" name="Google Shape;37;p5"/>
          <p:cNvSpPr txBox="1"/>
          <p:nvPr/>
        </p:nvSpPr>
        <p:spPr>
          <a:xfrm>
            <a:off x="1583837" y="4838195"/>
            <a:ext cx="1331700" cy="26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rgbClr val="01E4B4"/>
                </a:solidFill>
                <a:latin typeface="Helvetica Neue"/>
                <a:ea typeface="Helvetica Neue"/>
                <a:cs typeface="Helvetica Neue"/>
                <a:sym typeface="Helvetica Neue"/>
              </a:rPr>
              <a:t>PyAI Symposium 2025</a:t>
            </a:r>
            <a:endParaRPr b="1" i="1" sz="800">
              <a:solidFill>
                <a:srgbClr val="01E4B4"/>
              </a:solidFill>
              <a:latin typeface="Helvetica Neue"/>
              <a:ea typeface="Helvetica Neue"/>
              <a:cs typeface="Helvetica Neue"/>
              <a:sym typeface="Helvetica Neue"/>
            </a:endParaRPr>
          </a:p>
        </p:txBody>
      </p:sp>
      <p:pic>
        <p:nvPicPr>
          <p:cNvPr id="38" name="Google Shape;38;p5" title="성우님.png"/>
          <p:cNvPicPr preferRelativeResize="0"/>
          <p:nvPr/>
        </p:nvPicPr>
        <p:blipFill>
          <a:blip r:embed="rId2">
            <a:alphaModFix/>
          </a:blip>
          <a:stretch>
            <a:fillRect/>
          </a:stretch>
        </p:blipFill>
        <p:spPr>
          <a:xfrm>
            <a:off x="90402" y="4778255"/>
            <a:ext cx="299848" cy="2998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rgbClr val="0B0B0B"/>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6.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2.png"/><Relationship Id="rId4"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5.pn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6"/>
          <p:cNvSpPr txBox="1"/>
          <p:nvPr>
            <p:ph type="title"/>
          </p:nvPr>
        </p:nvSpPr>
        <p:spPr>
          <a:xfrm>
            <a:off x="696225" y="1435350"/>
            <a:ext cx="7578000" cy="117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Building Resilient Multi-Agent System </a:t>
            </a:r>
            <a:br>
              <a:rPr lang="en" sz="2700"/>
            </a:br>
            <a:r>
              <a:rPr lang="en" sz="2700"/>
              <a:t>w</a:t>
            </a:r>
            <a:r>
              <a:rPr lang="en" sz="2700"/>
              <a:t>ith</a:t>
            </a:r>
            <a:r>
              <a:rPr lang="en" sz="2700"/>
              <a:t> LangGraph: Lessons from Production</a:t>
            </a:r>
            <a:endParaRPr sz="2700"/>
          </a:p>
        </p:txBody>
      </p:sp>
      <p:sp>
        <p:nvSpPr>
          <p:cNvPr id="44" name="Google Shape;44;p6"/>
          <p:cNvSpPr txBox="1"/>
          <p:nvPr>
            <p:ph idx="1" type="subTitle"/>
          </p:nvPr>
        </p:nvSpPr>
        <p:spPr>
          <a:xfrm>
            <a:off x="734550" y="2929800"/>
            <a:ext cx="6207900" cy="6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Noto Sans Medium"/>
                <a:ea typeface="Noto Sans Medium"/>
                <a:cs typeface="Noto Sans Medium"/>
                <a:sym typeface="Noto Sans Medium"/>
              </a:rPr>
              <a:t>LangGraph로 죽지 않는 멀티 에이전트 만들기: 실전 에이전트 생존기</a:t>
            </a:r>
            <a:endParaRPr sz="1700">
              <a:latin typeface="Noto Sans Medium"/>
              <a:ea typeface="Noto Sans Medium"/>
              <a:cs typeface="Noto Sans Medium"/>
              <a:sym typeface="Noto Sans Medium"/>
            </a:endParaRPr>
          </a:p>
        </p:txBody>
      </p:sp>
      <p:sp>
        <p:nvSpPr>
          <p:cNvPr id="45" name="Google Shape;45;p6"/>
          <p:cNvSpPr txBox="1"/>
          <p:nvPr>
            <p:ph idx="1" type="subTitle"/>
          </p:nvPr>
        </p:nvSpPr>
        <p:spPr>
          <a:xfrm>
            <a:off x="734542" y="3409550"/>
            <a:ext cx="1746000" cy="6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오성우</a:t>
            </a:r>
            <a:endParaRPr sz="1400"/>
          </a:p>
        </p:txBody>
      </p:sp>
      <p:pic>
        <p:nvPicPr>
          <p:cNvPr id="46" name="Google Shape;46;p6" title="성우님.png"/>
          <p:cNvPicPr preferRelativeResize="0"/>
          <p:nvPr/>
        </p:nvPicPr>
        <p:blipFill>
          <a:blip r:embed="rId3">
            <a:alphaModFix/>
          </a:blip>
          <a:stretch>
            <a:fillRect/>
          </a:stretch>
        </p:blipFill>
        <p:spPr>
          <a:xfrm>
            <a:off x="8791700" y="4791200"/>
            <a:ext cx="352302" cy="3523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 name="Google Shape;126;p1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we don’t hand-roll LLM serving?</a:t>
            </a:r>
            <a:endParaRPr/>
          </a:p>
        </p:txBody>
      </p:sp>
      <p:sp>
        <p:nvSpPr>
          <p:cNvPr id="127" name="Google Shape;127;p1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We use vLLM </a:t>
            </a:r>
            <a:r>
              <a:rPr b="1" lang="en">
                <a:solidFill>
                  <a:srgbClr val="06E4B4"/>
                </a:solidFill>
              </a:rPr>
              <a:t>not</a:t>
            </a:r>
            <a:r>
              <a:rPr lang="en"/>
              <a:t> </a:t>
            </a:r>
            <a:r>
              <a:rPr b="1" lang="en">
                <a:solidFill>
                  <a:srgbClr val="06E4B4"/>
                </a:solidFill>
              </a:rPr>
              <a:t>because</a:t>
            </a:r>
            <a:r>
              <a:rPr lang="en"/>
              <a:t> we’re incapable</a:t>
            </a:r>
            <a:endParaRPr/>
          </a:p>
          <a:p>
            <a:pPr indent="-330200" lvl="0" marL="457200" rtl="0" algn="l">
              <a:spcBef>
                <a:spcPts val="0"/>
              </a:spcBef>
              <a:spcAft>
                <a:spcPts val="0"/>
              </a:spcAft>
              <a:buSzPts val="1600"/>
              <a:buChar char="●"/>
            </a:pPr>
            <a:r>
              <a:rPr lang="en"/>
              <a:t>We use it  </a:t>
            </a:r>
            <a:r>
              <a:rPr b="1" lang="en" u="sng"/>
              <a:t>because</a:t>
            </a:r>
            <a:r>
              <a:rPr lang="en"/>
              <a:t> we can’t spend all our time on:</a:t>
            </a:r>
            <a:endParaRPr/>
          </a:p>
          <a:p>
            <a:pPr indent="-304800" lvl="1" marL="914400" rtl="0" algn="l">
              <a:spcBef>
                <a:spcPts val="0"/>
              </a:spcBef>
              <a:spcAft>
                <a:spcPts val="0"/>
              </a:spcAft>
              <a:buSzPts val="1200"/>
              <a:buChar char="○"/>
            </a:pPr>
            <a:r>
              <a:rPr lang="en"/>
              <a:t>KV cache, batching, scheduling</a:t>
            </a:r>
            <a:endParaRPr/>
          </a:p>
          <a:p>
            <a:pPr indent="-304800" lvl="1" marL="914400" rtl="0" algn="l">
              <a:spcBef>
                <a:spcPts val="1000"/>
              </a:spcBef>
              <a:spcAft>
                <a:spcPts val="0"/>
              </a:spcAft>
              <a:buSzPts val="1200"/>
              <a:buChar char="○"/>
            </a:pPr>
            <a:r>
              <a:rPr lang="en"/>
              <a:t>Glud code for every new open-source model</a:t>
            </a:r>
            <a:endParaRPr/>
          </a:p>
          <a:p>
            <a:pPr indent="-304800" lvl="1" marL="914400" rtl="0" algn="l">
              <a:spcBef>
                <a:spcPts val="1000"/>
              </a:spcBef>
              <a:spcAft>
                <a:spcPts val="0"/>
              </a:spcAft>
              <a:buSzPts val="1200"/>
              <a:buChar char="○"/>
            </a:pPr>
            <a:r>
              <a:rPr lang="en"/>
              <a:t>Model rollout / rollback</a:t>
            </a:r>
            <a:endParaRPr/>
          </a:p>
          <a:p>
            <a:pPr indent="-304800" lvl="1" marL="914400" rtl="0" algn="l">
              <a:spcBef>
                <a:spcPts val="1000"/>
              </a:spcBef>
              <a:spcAft>
                <a:spcPts val="0"/>
              </a:spcAft>
              <a:buSzPts val="1200"/>
              <a:buChar char="○"/>
            </a:pPr>
            <a:r>
              <a:rPr lang="en"/>
              <a:t>Monitoring, logging, autoscaling</a:t>
            </a:r>
            <a:endParaRPr/>
          </a:p>
          <a:p>
            <a:pPr indent="-330200" lvl="0" marL="457200" rtl="0" algn="l">
              <a:spcBef>
                <a:spcPts val="1000"/>
              </a:spcBef>
              <a:spcAft>
                <a:spcPts val="0"/>
              </a:spcAft>
              <a:buSzPts val="1600"/>
              <a:buChar char="●"/>
            </a:pPr>
            <a:r>
              <a:rPr lang="en"/>
              <a:t>We delegate infra complexity to a serving framework</a:t>
            </a:r>
            <a:endParaRPr/>
          </a:p>
          <a:p>
            <a:pPr indent="-330200" lvl="0" marL="457200" rtl="0" algn="l">
              <a:spcBef>
                <a:spcPts val="0"/>
              </a:spcBef>
              <a:spcAft>
                <a:spcPts val="0"/>
              </a:spcAft>
              <a:buSzPts val="1600"/>
              <a:buChar char="●"/>
            </a:pPr>
            <a:r>
              <a:rPr lang="en"/>
              <a:t>This let us </a:t>
            </a:r>
            <a:r>
              <a:rPr lang="en"/>
              <a:t>focus</a:t>
            </a:r>
            <a:r>
              <a:rPr lang="en"/>
              <a:t> on:</a:t>
            </a:r>
            <a:endParaRPr/>
          </a:p>
          <a:p>
            <a:pPr indent="-304800" lvl="1" marL="914400" rtl="0" algn="l">
              <a:spcBef>
                <a:spcPts val="0"/>
              </a:spcBef>
              <a:spcAft>
                <a:spcPts val="0"/>
              </a:spcAft>
              <a:buSzPts val="1200"/>
              <a:buChar char="○"/>
            </a:pPr>
            <a:r>
              <a:rPr lang="en"/>
              <a:t>“</a:t>
            </a:r>
            <a:r>
              <a:rPr i="1" lang="en"/>
              <a:t>What</a:t>
            </a:r>
            <a:r>
              <a:rPr lang="en"/>
              <a:t> should we serve to users?”</a:t>
            </a:r>
            <a:endParaRPr/>
          </a:p>
          <a:p>
            <a:pPr indent="-304800" lvl="1" marL="914400" rtl="0" algn="l">
              <a:spcBef>
                <a:spcPts val="1000"/>
              </a:spcBef>
              <a:spcAft>
                <a:spcPts val="1000"/>
              </a:spcAft>
              <a:buSzPts val="1200"/>
              <a:buChar char="○"/>
            </a:pPr>
            <a:r>
              <a:rPr lang="en"/>
              <a:t>Not “</a:t>
            </a:r>
            <a:r>
              <a:rPr i="1" lang="en"/>
              <a:t>How</a:t>
            </a:r>
            <a:r>
              <a:rPr lang="en"/>
              <a:t> do we reinvent a serving stack?”</a:t>
            </a:r>
            <a:endParaRPr/>
          </a:p>
        </p:txBody>
      </p:sp>
      <p:pic>
        <p:nvPicPr>
          <p:cNvPr id="128" name="Google Shape;128;p15"/>
          <p:cNvPicPr preferRelativeResize="0"/>
          <p:nvPr/>
        </p:nvPicPr>
        <p:blipFill rotWithShape="1">
          <a:blip r:embed="rId3">
            <a:alphaModFix/>
          </a:blip>
          <a:srcRect b="27153" l="12667" r="15642" t="29108"/>
          <a:stretch/>
        </p:blipFill>
        <p:spPr>
          <a:xfrm>
            <a:off x="7075175" y="2131325"/>
            <a:ext cx="1379500" cy="631274"/>
          </a:xfrm>
          <a:prstGeom prst="rect">
            <a:avLst/>
          </a:prstGeom>
          <a:noFill/>
          <a:ln>
            <a:noFill/>
          </a:ln>
        </p:spPr>
      </p:pic>
      <p:sp>
        <p:nvSpPr>
          <p:cNvPr id="129" name="Google Shape;129;p15"/>
          <p:cNvSpPr txBox="1"/>
          <p:nvPr/>
        </p:nvSpPr>
        <p:spPr>
          <a:xfrm>
            <a:off x="7568850" y="140275"/>
            <a:ext cx="14064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❶ Introduction</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1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Same logics can apply to Agent Framework</a:t>
            </a:r>
            <a:endParaRPr/>
          </a:p>
        </p:txBody>
      </p:sp>
      <p:sp>
        <p:nvSpPr>
          <p:cNvPr id="136" name="Google Shape;136;p1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Agent systems have their own “infra”:</a:t>
            </a:r>
            <a:endParaRPr sz="1500"/>
          </a:p>
          <a:p>
            <a:pPr indent="-298450" lvl="1" marL="914400" rtl="0" algn="l">
              <a:spcBef>
                <a:spcPts val="0"/>
              </a:spcBef>
              <a:spcAft>
                <a:spcPts val="0"/>
              </a:spcAft>
              <a:buSzPts val="1100"/>
              <a:buChar char="○"/>
            </a:pPr>
            <a:r>
              <a:rPr lang="en" sz="1100"/>
              <a:t>Multi-agent orchestration</a:t>
            </a:r>
            <a:endParaRPr sz="1100"/>
          </a:p>
          <a:p>
            <a:pPr indent="-298450" lvl="1" marL="914400" rtl="0" algn="l">
              <a:spcBef>
                <a:spcPts val="1000"/>
              </a:spcBef>
              <a:spcAft>
                <a:spcPts val="0"/>
              </a:spcAft>
              <a:buSzPts val="1100"/>
              <a:buChar char="○"/>
            </a:pPr>
            <a:r>
              <a:rPr lang="en" sz="1100"/>
              <a:t>State management &amp; checkpoints</a:t>
            </a:r>
            <a:endParaRPr sz="1100"/>
          </a:p>
          <a:p>
            <a:pPr indent="-298450" lvl="1" marL="914400" rtl="0" algn="l">
              <a:spcBef>
                <a:spcPts val="1000"/>
              </a:spcBef>
              <a:spcAft>
                <a:spcPts val="0"/>
              </a:spcAft>
              <a:buSzPts val="1100"/>
              <a:buChar char="○"/>
            </a:pPr>
            <a:r>
              <a:rPr lang="en" sz="1100"/>
              <a:t>Retry, pause/resume</a:t>
            </a:r>
            <a:endParaRPr sz="1100"/>
          </a:p>
          <a:p>
            <a:pPr indent="-298450" lvl="1" marL="914400" rtl="0" algn="l">
              <a:spcBef>
                <a:spcPts val="1000"/>
              </a:spcBef>
              <a:spcAft>
                <a:spcPts val="0"/>
              </a:spcAft>
              <a:buSzPts val="1100"/>
              <a:buChar char="○"/>
            </a:pPr>
            <a:r>
              <a:rPr lang="en" sz="1100"/>
              <a:t>HITL, tool calling, long-running workflows</a:t>
            </a:r>
            <a:endParaRPr sz="1100"/>
          </a:p>
          <a:p>
            <a:pPr indent="-298450" lvl="1" marL="914400" rtl="0" algn="l">
              <a:spcBef>
                <a:spcPts val="1000"/>
              </a:spcBef>
              <a:spcAft>
                <a:spcPts val="0"/>
              </a:spcAft>
              <a:buSzPts val="1100"/>
              <a:buChar char="○"/>
            </a:pPr>
            <a:r>
              <a:rPr lang="en" sz="1100"/>
              <a:t>Observability, debugging, testing, deployment</a:t>
            </a:r>
            <a:endParaRPr sz="1100"/>
          </a:p>
          <a:p>
            <a:pPr indent="-323850" lvl="0" marL="457200" rtl="0" algn="l">
              <a:spcBef>
                <a:spcPts val="1000"/>
              </a:spcBef>
              <a:spcAft>
                <a:spcPts val="0"/>
              </a:spcAft>
              <a:buSzPts val="1500"/>
              <a:buChar char="●"/>
            </a:pPr>
            <a:r>
              <a:rPr lang="en" sz="1500"/>
              <a:t>Saying “we’ll code all of this from scratch” is like saying:</a:t>
            </a:r>
            <a:endParaRPr sz="1500"/>
          </a:p>
          <a:p>
            <a:pPr indent="-298450" lvl="1" marL="914400" rtl="0" algn="l">
              <a:spcBef>
                <a:spcPts val="0"/>
              </a:spcBef>
              <a:spcAft>
                <a:spcPts val="0"/>
              </a:spcAft>
              <a:buSzPts val="1100"/>
              <a:buChar char="○"/>
            </a:pPr>
            <a:r>
              <a:rPr lang="en" sz="1100"/>
              <a:t>“Don’t use vLLM, build your entire serving stack yourself.”</a:t>
            </a:r>
            <a:endParaRPr sz="1100"/>
          </a:p>
          <a:p>
            <a:pPr indent="-323850" lvl="0" marL="457200" rtl="0" algn="l">
              <a:spcBef>
                <a:spcPts val="1000"/>
              </a:spcBef>
              <a:spcAft>
                <a:spcPts val="0"/>
              </a:spcAft>
              <a:buSzPts val="1500"/>
              <a:buChar char="●"/>
            </a:pPr>
            <a:r>
              <a:rPr lang="en" sz="1500"/>
              <a:t>Where do we want to spend our limited engineering time?</a:t>
            </a:r>
            <a:endParaRPr sz="1500"/>
          </a:p>
          <a:p>
            <a:pPr indent="-298450" lvl="1" marL="914400" rtl="0" algn="l">
              <a:spcBef>
                <a:spcPts val="0"/>
              </a:spcBef>
              <a:spcAft>
                <a:spcPts val="0"/>
              </a:spcAft>
              <a:buSzPts val="1100"/>
              <a:buChar char="○"/>
            </a:pPr>
            <a:r>
              <a:rPr lang="en" sz="1100"/>
              <a:t>Frameworks don’t </a:t>
            </a:r>
            <a:r>
              <a:rPr lang="en" sz="1100" u="sng"/>
              <a:t>remove</a:t>
            </a:r>
            <a:r>
              <a:rPr lang="en" sz="1100"/>
              <a:t> control</a:t>
            </a:r>
            <a:endParaRPr sz="1100"/>
          </a:p>
          <a:p>
            <a:pPr indent="-298450" lvl="1" marL="914400" rtl="0" algn="l">
              <a:spcBef>
                <a:spcPts val="1000"/>
              </a:spcBef>
              <a:spcAft>
                <a:spcPts val="1000"/>
              </a:spcAft>
              <a:buSzPts val="1100"/>
              <a:buChar char="○"/>
            </a:pPr>
            <a:r>
              <a:rPr lang="en" sz="1100"/>
              <a:t>They let us </a:t>
            </a:r>
            <a:r>
              <a:rPr lang="en" sz="1100" u="sng"/>
              <a:t>delegate low-leverage complexity</a:t>
            </a:r>
            <a:r>
              <a:rPr lang="en" sz="1100"/>
              <a:t> so we can focus on product &amp; value</a:t>
            </a:r>
            <a:endParaRPr sz="1100"/>
          </a:p>
        </p:txBody>
      </p:sp>
      <p:sp>
        <p:nvSpPr>
          <p:cNvPr id="137" name="Google Shape;137;p16"/>
          <p:cNvSpPr txBox="1"/>
          <p:nvPr/>
        </p:nvSpPr>
        <p:spPr>
          <a:xfrm>
            <a:off x="7568850" y="140275"/>
            <a:ext cx="14064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❶ Introduction</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1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Small Teams: Not Desperate, Strategic</a:t>
            </a:r>
            <a:endParaRPr/>
          </a:p>
        </p:txBody>
      </p:sp>
      <p:sp>
        <p:nvSpPr>
          <p:cNvPr id="144" name="Google Shape;144;p1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 </a:t>
            </a:r>
            <a:r>
              <a:rPr lang="en"/>
              <a:t>Common narrative:</a:t>
            </a:r>
            <a:endParaRPr/>
          </a:p>
          <a:p>
            <a:pPr indent="-304800" lvl="1" marL="914400" rtl="0" algn="l">
              <a:spcBef>
                <a:spcPts val="0"/>
              </a:spcBef>
              <a:spcAft>
                <a:spcPts val="0"/>
              </a:spcAft>
              <a:buSzPts val="1200"/>
              <a:buChar char="○"/>
            </a:pPr>
            <a:r>
              <a:rPr lang="en"/>
              <a:t>“We’re a small team, we </a:t>
            </a:r>
            <a:r>
              <a:rPr lang="en"/>
              <a:t>have</a:t>
            </a:r>
            <a:r>
              <a:rPr lang="en"/>
              <a:t> no choice but to use frameworks.”</a:t>
            </a:r>
            <a:endParaRPr/>
          </a:p>
          <a:p>
            <a:pPr indent="-330200" lvl="0" marL="457200" rtl="0" algn="l">
              <a:spcBef>
                <a:spcPts val="1000"/>
              </a:spcBef>
              <a:spcAft>
                <a:spcPts val="0"/>
              </a:spcAft>
              <a:buSzPts val="1600"/>
              <a:buChar char="●"/>
            </a:pPr>
            <a:r>
              <a:rPr lang="en"/>
              <a:t>📍 </a:t>
            </a:r>
            <a:r>
              <a:rPr lang="en"/>
              <a:t>My claim:</a:t>
            </a:r>
            <a:endParaRPr/>
          </a:p>
          <a:p>
            <a:pPr indent="-304800" lvl="1" marL="914400" rtl="0" algn="l">
              <a:spcBef>
                <a:spcPts val="0"/>
              </a:spcBef>
              <a:spcAft>
                <a:spcPts val="0"/>
              </a:spcAft>
              <a:buSzPts val="1200"/>
              <a:buChar char="○"/>
            </a:pPr>
            <a:r>
              <a:rPr lang="en"/>
              <a:t>Small teams are not making </a:t>
            </a:r>
            <a:r>
              <a:rPr b="1" lang="en">
                <a:latin typeface="Noto Sans"/>
                <a:ea typeface="Noto Sans"/>
                <a:cs typeface="Noto Sans"/>
                <a:sym typeface="Noto Sans"/>
              </a:rPr>
              <a:t>desperate</a:t>
            </a:r>
            <a:r>
              <a:rPr lang="en"/>
              <a:t> choices</a:t>
            </a:r>
            <a:endParaRPr/>
          </a:p>
          <a:p>
            <a:pPr indent="-304800" lvl="1" marL="914400" rtl="0" algn="l">
              <a:spcBef>
                <a:spcPts val="1000"/>
              </a:spcBef>
              <a:spcAft>
                <a:spcPts val="0"/>
              </a:spcAft>
              <a:buSzPts val="1200"/>
              <a:buChar char="○"/>
            </a:pPr>
            <a:r>
              <a:rPr lang="en"/>
              <a:t>They are making </a:t>
            </a:r>
            <a:r>
              <a:rPr b="1" lang="en">
                <a:latin typeface="Noto Sans"/>
                <a:ea typeface="Noto Sans"/>
                <a:cs typeface="Noto Sans"/>
                <a:sym typeface="Noto Sans"/>
              </a:rPr>
              <a:t>strategic</a:t>
            </a:r>
            <a:r>
              <a:rPr lang="en"/>
              <a:t> choices</a:t>
            </a:r>
            <a:endParaRPr/>
          </a:p>
          <a:p>
            <a:pPr indent="-330200" lvl="0" marL="457200" rtl="0" algn="l">
              <a:spcBef>
                <a:spcPts val="1000"/>
              </a:spcBef>
              <a:spcAft>
                <a:spcPts val="0"/>
              </a:spcAft>
              <a:buSzPts val="1600"/>
              <a:buChar char="●"/>
            </a:pPr>
            <a:r>
              <a:rPr lang="en"/>
              <a:t>Key questions:</a:t>
            </a:r>
            <a:endParaRPr/>
          </a:p>
          <a:p>
            <a:pPr indent="-304800" lvl="1" marL="914400" rtl="0" algn="l">
              <a:spcBef>
                <a:spcPts val="0"/>
              </a:spcBef>
              <a:spcAft>
                <a:spcPts val="0"/>
              </a:spcAft>
              <a:buSzPts val="1200"/>
              <a:buChar char="○"/>
            </a:pPr>
            <a:r>
              <a:rPr lang="en"/>
              <a:t>With limited people &amp; time</a:t>
            </a:r>
            <a:endParaRPr/>
          </a:p>
          <a:p>
            <a:pPr indent="-304800" lvl="1" marL="914400" rtl="0" algn="l">
              <a:spcBef>
                <a:spcPts val="1000"/>
              </a:spcBef>
              <a:spcAft>
                <a:spcPts val="0"/>
              </a:spcAft>
              <a:buSzPts val="1200"/>
              <a:buChar char="○"/>
            </a:pPr>
            <a:r>
              <a:rPr lang="en"/>
              <a:t>Where do we intentionally invest our engineering effort?</a:t>
            </a:r>
            <a:endParaRPr/>
          </a:p>
          <a:p>
            <a:pPr indent="-304800" lvl="1" marL="914400" rtl="0" algn="l">
              <a:spcBef>
                <a:spcPts val="1000"/>
              </a:spcBef>
              <a:spcAft>
                <a:spcPts val="1000"/>
              </a:spcAft>
              <a:buSzPts val="1200"/>
              <a:buChar char="○"/>
            </a:pPr>
            <a:r>
              <a:rPr lang="en"/>
              <a:t>What do we </a:t>
            </a:r>
            <a:r>
              <a:rPr lang="en"/>
              <a:t>consciously</a:t>
            </a:r>
            <a:r>
              <a:rPr lang="en"/>
              <a:t> </a:t>
            </a:r>
            <a:r>
              <a:rPr lang="en"/>
              <a:t>delegate</a:t>
            </a:r>
            <a:r>
              <a:rPr lang="en"/>
              <a:t> to a framework?</a:t>
            </a:r>
            <a:endParaRPr/>
          </a:p>
        </p:txBody>
      </p:sp>
      <p:sp>
        <p:nvSpPr>
          <p:cNvPr id="145" name="Google Shape;145;p17"/>
          <p:cNvSpPr txBox="1"/>
          <p:nvPr/>
        </p:nvSpPr>
        <p:spPr>
          <a:xfrm>
            <a:off x="7568850" y="140275"/>
            <a:ext cx="14064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❶ Introduction</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1" name="Google Shape;151;p1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Stacks of Agent System</a:t>
            </a:r>
            <a:endParaRPr/>
          </a:p>
        </p:txBody>
      </p:sp>
      <p:pic>
        <p:nvPicPr>
          <p:cNvPr id="152" name="Google Shape;152;p18"/>
          <p:cNvPicPr preferRelativeResize="0"/>
          <p:nvPr/>
        </p:nvPicPr>
        <p:blipFill rotWithShape="1">
          <a:blip r:embed="rId3">
            <a:alphaModFix/>
          </a:blip>
          <a:srcRect b="6266" l="2350" r="3620" t="6580"/>
          <a:stretch/>
        </p:blipFill>
        <p:spPr>
          <a:xfrm>
            <a:off x="685950" y="967075"/>
            <a:ext cx="7772099" cy="3749922"/>
          </a:xfrm>
          <a:prstGeom prst="rect">
            <a:avLst/>
          </a:prstGeom>
          <a:noFill/>
          <a:ln>
            <a:noFill/>
          </a:ln>
        </p:spPr>
      </p:pic>
      <p:sp>
        <p:nvSpPr>
          <p:cNvPr id="153" name="Google Shape;153;p18"/>
          <p:cNvSpPr txBox="1"/>
          <p:nvPr/>
        </p:nvSpPr>
        <p:spPr>
          <a:xfrm>
            <a:off x="967101" y="1289438"/>
            <a:ext cx="11952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6E4B4"/>
                </a:solidFill>
                <a:highlight>
                  <a:srgbClr val="000000"/>
                </a:highlight>
                <a:latin typeface="Helvetica Neue"/>
                <a:ea typeface="Helvetica Neue"/>
                <a:cs typeface="Helvetica Neue"/>
                <a:sym typeface="Helvetica Neue"/>
              </a:rPr>
              <a:t>①</a:t>
            </a:r>
            <a:r>
              <a:rPr b="1" lang="en" sz="1800">
                <a:solidFill>
                  <a:srgbClr val="06E4B4"/>
                </a:solidFill>
                <a:highlight>
                  <a:srgbClr val="000000"/>
                </a:highlight>
                <a:latin typeface="Helvetica Neue"/>
                <a:ea typeface="Helvetica Neue"/>
                <a:cs typeface="Helvetica Neue"/>
                <a:sym typeface="Helvetica Neue"/>
              </a:rPr>
              <a:t> LLM</a:t>
            </a:r>
            <a:endParaRPr b="1" sz="1800">
              <a:solidFill>
                <a:srgbClr val="06E4B4"/>
              </a:solidFill>
              <a:highlight>
                <a:srgbClr val="000000"/>
              </a:highlight>
              <a:latin typeface="Helvetica Neue"/>
              <a:ea typeface="Helvetica Neue"/>
              <a:cs typeface="Helvetica Neue"/>
              <a:sym typeface="Helvetica Neue"/>
            </a:endParaRPr>
          </a:p>
        </p:txBody>
      </p:sp>
      <p:sp>
        <p:nvSpPr>
          <p:cNvPr id="154" name="Google Shape;154;p18"/>
          <p:cNvSpPr txBox="1"/>
          <p:nvPr/>
        </p:nvSpPr>
        <p:spPr>
          <a:xfrm>
            <a:off x="5247275" y="4295925"/>
            <a:ext cx="14907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6E4B4"/>
                </a:solidFill>
                <a:highlight>
                  <a:srgbClr val="000000"/>
                </a:highlight>
                <a:latin typeface="Helvetica Neue"/>
                <a:ea typeface="Helvetica Neue"/>
                <a:cs typeface="Helvetica Neue"/>
                <a:sym typeface="Helvetica Neue"/>
              </a:rPr>
              <a:t>②</a:t>
            </a:r>
            <a:r>
              <a:rPr b="1" lang="en" sz="1800">
                <a:solidFill>
                  <a:srgbClr val="06E4B4"/>
                </a:solidFill>
                <a:highlight>
                  <a:srgbClr val="000000"/>
                </a:highlight>
                <a:latin typeface="Helvetica Neue"/>
                <a:ea typeface="Helvetica Neue"/>
                <a:cs typeface="Helvetica Neue"/>
                <a:sym typeface="Helvetica Neue"/>
              </a:rPr>
              <a:t> Context</a:t>
            </a:r>
            <a:endParaRPr b="1" sz="1800">
              <a:solidFill>
                <a:srgbClr val="06E4B4"/>
              </a:solidFill>
              <a:highlight>
                <a:srgbClr val="000000"/>
              </a:highlight>
              <a:latin typeface="Helvetica Neue"/>
              <a:ea typeface="Helvetica Neue"/>
              <a:cs typeface="Helvetica Neue"/>
              <a:sym typeface="Helvetica Neue"/>
            </a:endParaRPr>
          </a:p>
        </p:txBody>
      </p:sp>
      <p:sp>
        <p:nvSpPr>
          <p:cNvPr id="155" name="Google Shape;155;p18"/>
          <p:cNvSpPr txBox="1"/>
          <p:nvPr/>
        </p:nvSpPr>
        <p:spPr>
          <a:xfrm>
            <a:off x="6943763" y="1696450"/>
            <a:ext cx="11073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6E4B4"/>
                </a:solidFill>
                <a:highlight>
                  <a:srgbClr val="000000"/>
                </a:highlight>
                <a:latin typeface="Helvetica Neue"/>
                <a:ea typeface="Helvetica Neue"/>
                <a:cs typeface="Helvetica Neue"/>
                <a:sym typeface="Helvetica Neue"/>
              </a:rPr>
              <a:t>③ Agent</a:t>
            </a:r>
            <a:endParaRPr b="1" sz="1800">
              <a:solidFill>
                <a:srgbClr val="06E4B4"/>
              </a:solidFill>
              <a:highlight>
                <a:srgbClr val="000000"/>
              </a:highlight>
              <a:latin typeface="Helvetica Neue"/>
              <a:ea typeface="Helvetica Neue"/>
              <a:cs typeface="Helvetica Neue"/>
              <a:sym typeface="Helvetica Neue"/>
            </a:endParaRPr>
          </a:p>
        </p:txBody>
      </p:sp>
      <p:sp>
        <p:nvSpPr>
          <p:cNvPr id="156" name="Google Shape;156;p18"/>
          <p:cNvSpPr txBox="1"/>
          <p:nvPr/>
        </p:nvSpPr>
        <p:spPr>
          <a:xfrm>
            <a:off x="3456834" y="934775"/>
            <a:ext cx="1889700" cy="5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6E4B4"/>
                </a:solidFill>
                <a:highlight>
                  <a:srgbClr val="000000"/>
                </a:highlight>
                <a:latin typeface="Helvetica Neue"/>
                <a:ea typeface="Helvetica Neue"/>
                <a:cs typeface="Helvetica Neue"/>
                <a:sym typeface="Helvetica Neue"/>
              </a:rPr>
              <a:t>④ Observability</a:t>
            </a:r>
            <a:endParaRPr b="1" sz="1800">
              <a:solidFill>
                <a:srgbClr val="06E4B4"/>
              </a:solidFill>
              <a:highlight>
                <a:srgbClr val="000000"/>
              </a:highlight>
              <a:latin typeface="Helvetica Neue"/>
              <a:ea typeface="Helvetica Neue"/>
              <a:cs typeface="Helvetica Neue"/>
              <a:sym typeface="Helvetica Neue"/>
            </a:endParaRPr>
          </a:p>
        </p:txBody>
      </p:sp>
      <p:sp>
        <p:nvSpPr>
          <p:cNvPr id="157" name="Google Shape;157;p18"/>
          <p:cNvSpPr txBox="1"/>
          <p:nvPr/>
        </p:nvSpPr>
        <p:spPr>
          <a:xfrm>
            <a:off x="6912700" y="140275"/>
            <a:ext cx="20628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❷ The Stack of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3" name="Google Shape;163;p1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Stack of Doom for Small Agent Teams ☠️</a:t>
            </a:r>
            <a:endParaRPr/>
          </a:p>
        </p:txBody>
      </p:sp>
      <p:sp>
        <p:nvSpPr>
          <p:cNvPr id="164" name="Google Shape;164;p1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Prompt &amp; Agent Design</a:t>
            </a:r>
            <a:endParaRPr sz="1400"/>
          </a:p>
          <a:p>
            <a:pPr indent="-292100" lvl="1" marL="914400" rtl="0" algn="l">
              <a:spcBef>
                <a:spcPts val="0"/>
              </a:spcBef>
              <a:spcAft>
                <a:spcPts val="0"/>
              </a:spcAft>
              <a:buSzPts val="1000"/>
              <a:buChar char="○"/>
            </a:pPr>
            <a:r>
              <a:rPr lang="en" sz="1000"/>
              <a:t>Per-agent / per-model prompt tuning</a:t>
            </a:r>
            <a:endParaRPr sz="1000"/>
          </a:p>
          <a:p>
            <a:pPr indent="-292100" lvl="1" marL="914400" rtl="0" algn="l">
              <a:spcBef>
                <a:spcPts val="1000"/>
              </a:spcBef>
              <a:spcAft>
                <a:spcPts val="0"/>
              </a:spcAft>
              <a:buSzPts val="1000"/>
              <a:buChar char="○"/>
            </a:pPr>
            <a:r>
              <a:rPr lang="en" sz="1000"/>
              <a:t>System prompts, roles, tools schema</a:t>
            </a:r>
            <a:endParaRPr sz="1000"/>
          </a:p>
          <a:p>
            <a:pPr indent="-317500" lvl="0" marL="457200" rtl="0" algn="l">
              <a:spcBef>
                <a:spcPts val="1000"/>
              </a:spcBef>
              <a:spcAft>
                <a:spcPts val="0"/>
              </a:spcAft>
              <a:buSzPts val="1400"/>
              <a:buChar char="●"/>
            </a:pPr>
            <a:r>
              <a:rPr lang="en" sz="1400"/>
              <a:t>Workflow &amp; Orchestration</a:t>
            </a:r>
            <a:endParaRPr sz="1400"/>
          </a:p>
          <a:p>
            <a:pPr indent="-292100" lvl="1" marL="914400" rtl="0" algn="l">
              <a:spcBef>
                <a:spcPts val="0"/>
              </a:spcBef>
              <a:spcAft>
                <a:spcPts val="0"/>
              </a:spcAft>
              <a:buSzPts val="1000"/>
              <a:buChar char="○"/>
            </a:pPr>
            <a:r>
              <a:rPr lang="en" sz="1000"/>
              <a:t>Complex branching logic</a:t>
            </a:r>
            <a:endParaRPr sz="1000"/>
          </a:p>
          <a:p>
            <a:pPr indent="-292100" lvl="1" marL="914400" rtl="0" algn="l">
              <a:spcBef>
                <a:spcPts val="1000"/>
              </a:spcBef>
              <a:spcAft>
                <a:spcPts val="0"/>
              </a:spcAft>
              <a:buSzPts val="1000"/>
              <a:buChar char="○"/>
            </a:pPr>
            <a:r>
              <a:rPr lang="en" sz="1000"/>
              <a:t>State management across steps</a:t>
            </a:r>
            <a:endParaRPr sz="1000"/>
          </a:p>
          <a:p>
            <a:pPr indent="-292100" lvl="1" marL="914400" rtl="0" algn="l">
              <a:spcBef>
                <a:spcPts val="1000"/>
              </a:spcBef>
              <a:spcAft>
                <a:spcPts val="0"/>
              </a:spcAft>
              <a:buSzPts val="1000"/>
              <a:buChar char="○"/>
            </a:pPr>
            <a:r>
              <a:rPr lang="en" sz="1000"/>
              <a:t>Error handling &amp; retries</a:t>
            </a:r>
            <a:endParaRPr sz="1000"/>
          </a:p>
          <a:p>
            <a:pPr indent="-317500" lvl="0" marL="457200" rtl="0" algn="l">
              <a:spcBef>
                <a:spcPts val="1000"/>
              </a:spcBef>
              <a:spcAft>
                <a:spcPts val="0"/>
              </a:spcAft>
              <a:buSzPts val="1400"/>
              <a:buChar char="●"/>
            </a:pPr>
            <a:r>
              <a:rPr lang="en" sz="1400"/>
              <a:t>RAG &amp; Data Layer</a:t>
            </a:r>
            <a:endParaRPr sz="1400"/>
          </a:p>
          <a:p>
            <a:pPr indent="-292100" lvl="1" marL="914400" rtl="0" algn="l">
              <a:spcBef>
                <a:spcPts val="0"/>
              </a:spcBef>
              <a:spcAft>
                <a:spcPts val="0"/>
              </a:spcAft>
              <a:buSzPts val="1000"/>
              <a:buChar char="○"/>
            </a:pPr>
            <a:r>
              <a:rPr lang="en" sz="1000"/>
              <a:t>Vector DB / indices</a:t>
            </a:r>
            <a:endParaRPr sz="1000"/>
          </a:p>
          <a:p>
            <a:pPr indent="-292100" lvl="1" marL="914400" rtl="0" algn="l">
              <a:spcBef>
                <a:spcPts val="1000"/>
              </a:spcBef>
              <a:spcAft>
                <a:spcPts val="0"/>
              </a:spcAft>
              <a:buSzPts val="1000"/>
              <a:buChar char="○"/>
            </a:pPr>
            <a:r>
              <a:rPr lang="en" sz="1000"/>
              <a:t>Retrieval quality, ranking</a:t>
            </a:r>
            <a:endParaRPr sz="1000"/>
          </a:p>
          <a:p>
            <a:pPr indent="-292100" lvl="1" marL="914400" rtl="0" algn="l">
              <a:spcBef>
                <a:spcPts val="1000"/>
              </a:spcBef>
              <a:spcAft>
                <a:spcPts val="0"/>
              </a:spcAft>
              <a:buSzPts val="1000"/>
              <a:buChar char="○"/>
            </a:pPr>
            <a:r>
              <a:rPr lang="en" sz="1000"/>
              <a:t>Data refresh &amp; governance</a:t>
            </a:r>
            <a:endParaRPr sz="1000"/>
          </a:p>
          <a:p>
            <a:pPr indent="0" lvl="0" marL="0" rtl="0" algn="l">
              <a:spcBef>
                <a:spcPts val="1000"/>
              </a:spcBef>
              <a:spcAft>
                <a:spcPts val="0"/>
              </a:spcAft>
              <a:buNone/>
            </a:pPr>
            <a:r>
              <a:t/>
            </a:r>
            <a:endParaRPr sz="1400"/>
          </a:p>
        </p:txBody>
      </p:sp>
      <p:sp>
        <p:nvSpPr>
          <p:cNvPr id="165" name="Google Shape;165;p19"/>
          <p:cNvSpPr txBox="1"/>
          <p:nvPr>
            <p:ph idx="1" type="body"/>
          </p:nvPr>
        </p:nvSpPr>
        <p:spPr>
          <a:xfrm>
            <a:off x="4794525" y="1080300"/>
            <a:ext cx="38268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Tooling &amp; Integration</a:t>
            </a:r>
            <a:endParaRPr sz="1400"/>
          </a:p>
          <a:p>
            <a:pPr indent="-292100" lvl="1" marL="914400" rtl="0" algn="l">
              <a:spcBef>
                <a:spcPts val="0"/>
              </a:spcBef>
              <a:spcAft>
                <a:spcPts val="0"/>
              </a:spcAft>
              <a:buSzPts val="1000"/>
              <a:buChar char="○"/>
            </a:pPr>
            <a:r>
              <a:rPr lang="en" sz="1000"/>
              <a:t>MCP servers / tool APIs</a:t>
            </a:r>
            <a:endParaRPr sz="1000"/>
          </a:p>
          <a:p>
            <a:pPr indent="-292100" lvl="1" marL="914400" rtl="0" algn="l">
              <a:spcBef>
                <a:spcPts val="1000"/>
              </a:spcBef>
              <a:spcAft>
                <a:spcPts val="0"/>
              </a:spcAft>
              <a:buSzPts val="1000"/>
              <a:buChar char="○"/>
            </a:pPr>
            <a:r>
              <a:rPr lang="en" sz="1000"/>
              <a:t>Internal microservices as tools</a:t>
            </a:r>
            <a:endParaRPr sz="1000"/>
          </a:p>
          <a:p>
            <a:pPr indent="-292100" lvl="1" marL="914400" rtl="0" algn="l">
              <a:spcBef>
                <a:spcPts val="1000"/>
              </a:spcBef>
              <a:spcAft>
                <a:spcPts val="0"/>
              </a:spcAft>
              <a:buSzPts val="1000"/>
              <a:buChar char="○"/>
            </a:pPr>
            <a:r>
              <a:rPr lang="en" sz="1000"/>
              <a:t>Auth, rate limits, quotas</a:t>
            </a:r>
            <a:endParaRPr sz="1000"/>
          </a:p>
          <a:p>
            <a:pPr indent="-317500" lvl="0" marL="457200" rtl="0" algn="l">
              <a:spcBef>
                <a:spcPts val="1000"/>
              </a:spcBef>
              <a:spcAft>
                <a:spcPts val="0"/>
              </a:spcAft>
              <a:buSzPts val="1400"/>
              <a:buChar char="●"/>
            </a:pPr>
            <a:r>
              <a:rPr lang="en" sz="1400"/>
              <a:t>Ops &amp; Platform</a:t>
            </a:r>
            <a:endParaRPr sz="1400"/>
          </a:p>
          <a:p>
            <a:pPr indent="-292100" lvl="1" marL="914400" rtl="0" algn="l">
              <a:spcBef>
                <a:spcPts val="0"/>
              </a:spcBef>
              <a:spcAft>
                <a:spcPts val="0"/>
              </a:spcAft>
              <a:buSzPts val="1000"/>
              <a:buChar char="○"/>
            </a:pPr>
            <a:r>
              <a:rPr lang="en" sz="1000"/>
              <a:t>Deployment, CI/CD</a:t>
            </a:r>
            <a:endParaRPr sz="1000"/>
          </a:p>
          <a:p>
            <a:pPr indent="-292100" lvl="1" marL="914400" rtl="0" algn="l">
              <a:spcBef>
                <a:spcPts val="1000"/>
              </a:spcBef>
              <a:spcAft>
                <a:spcPts val="0"/>
              </a:spcAft>
              <a:buSzPts val="1000"/>
              <a:buChar char="○"/>
            </a:pPr>
            <a:r>
              <a:rPr lang="en" sz="1000"/>
              <a:t>Monitoring, logging, tracing</a:t>
            </a:r>
            <a:endParaRPr sz="1000"/>
          </a:p>
          <a:p>
            <a:pPr indent="-292100" lvl="1" marL="914400" rtl="0" algn="l">
              <a:spcBef>
                <a:spcPts val="1000"/>
              </a:spcBef>
              <a:spcAft>
                <a:spcPts val="1000"/>
              </a:spcAft>
              <a:buSzPts val="1000"/>
              <a:buChar char="○"/>
            </a:pPr>
            <a:r>
              <a:rPr lang="en" sz="1000"/>
              <a:t>Cost &amp; quota management</a:t>
            </a:r>
            <a:endParaRPr sz="1400"/>
          </a:p>
        </p:txBody>
      </p:sp>
      <p:sp>
        <p:nvSpPr>
          <p:cNvPr id="166" name="Google Shape;166;p19"/>
          <p:cNvSpPr txBox="1"/>
          <p:nvPr/>
        </p:nvSpPr>
        <p:spPr>
          <a:xfrm>
            <a:off x="6912700" y="140275"/>
            <a:ext cx="20628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❷ The Stack of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3-4 Engineers, 3 Months: What’s Realistic?</a:t>
            </a:r>
            <a:endParaRPr/>
          </a:p>
        </p:txBody>
      </p:sp>
      <p:pic>
        <p:nvPicPr>
          <p:cNvPr id="173" name="Google Shape;173;p20"/>
          <p:cNvPicPr preferRelativeResize="0"/>
          <p:nvPr/>
        </p:nvPicPr>
        <p:blipFill>
          <a:blip r:embed="rId3">
            <a:alphaModFix/>
          </a:blip>
          <a:stretch>
            <a:fillRect/>
          </a:stretch>
        </p:blipFill>
        <p:spPr>
          <a:xfrm>
            <a:off x="1904051" y="1313025"/>
            <a:ext cx="5335875" cy="3049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2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3-4 Engineers, 3 Months: What’s Realistic?</a:t>
            </a:r>
            <a:endParaRPr/>
          </a:p>
        </p:txBody>
      </p:sp>
      <p:sp>
        <p:nvSpPr>
          <p:cNvPr id="180" name="Google Shape;180;p2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Small-team reality check </a:t>
            </a:r>
            <a:r>
              <a:rPr lang="en" sz="1400"/>
              <a:t>🧮</a:t>
            </a:r>
            <a:endParaRPr sz="1400"/>
          </a:p>
          <a:p>
            <a:pPr indent="-292100" lvl="1" marL="914400" rtl="0" algn="l">
              <a:spcBef>
                <a:spcPts val="0"/>
              </a:spcBef>
              <a:spcAft>
                <a:spcPts val="0"/>
              </a:spcAft>
              <a:buSzPts val="1000"/>
              <a:buChar char="○"/>
            </a:pPr>
            <a:r>
              <a:rPr lang="en" sz="1000"/>
              <a:t>Team size: </a:t>
            </a:r>
            <a:r>
              <a:rPr b="1" lang="en" sz="1000">
                <a:latin typeface="Noto Sans"/>
                <a:ea typeface="Noto Sans"/>
                <a:cs typeface="Noto Sans"/>
                <a:sym typeface="Noto Sans"/>
              </a:rPr>
              <a:t>3-4 engineers</a:t>
            </a:r>
            <a:endParaRPr b="1" sz="1000">
              <a:latin typeface="Noto Sans"/>
              <a:ea typeface="Noto Sans"/>
              <a:cs typeface="Noto Sans"/>
              <a:sym typeface="Noto Sans"/>
            </a:endParaRPr>
          </a:p>
          <a:p>
            <a:pPr indent="-292100" lvl="1" marL="914400" rtl="0" algn="l">
              <a:spcBef>
                <a:spcPts val="1000"/>
              </a:spcBef>
              <a:spcAft>
                <a:spcPts val="0"/>
              </a:spcAft>
              <a:buSzPts val="1000"/>
              <a:buChar char="○"/>
            </a:pPr>
            <a:r>
              <a:rPr lang="en" sz="1000"/>
              <a:t>TImeline: </a:t>
            </a:r>
            <a:r>
              <a:rPr b="1" lang="en" sz="1000">
                <a:latin typeface="Noto Sans"/>
                <a:ea typeface="Noto Sans"/>
                <a:cs typeface="Noto Sans"/>
                <a:sym typeface="Noto Sans"/>
              </a:rPr>
              <a:t>~3 months</a:t>
            </a:r>
            <a:r>
              <a:rPr lang="en" sz="1000"/>
              <a:t> to MVP/launch</a:t>
            </a:r>
            <a:endParaRPr sz="1000"/>
          </a:p>
          <a:p>
            <a:pPr indent="-317500" lvl="0" marL="457200" rtl="0" algn="l">
              <a:spcBef>
                <a:spcPts val="1000"/>
              </a:spcBef>
              <a:spcAft>
                <a:spcPts val="0"/>
              </a:spcAft>
              <a:buSzPts val="1400"/>
              <a:buChar char="●"/>
            </a:pPr>
            <a:r>
              <a:rPr lang="en" sz="1400"/>
              <a:t>Key questions:</a:t>
            </a:r>
            <a:endParaRPr sz="1400"/>
          </a:p>
          <a:p>
            <a:pPr indent="-292100" lvl="1" marL="914400" rtl="0" algn="l">
              <a:spcBef>
                <a:spcPts val="0"/>
              </a:spcBef>
              <a:spcAft>
                <a:spcPts val="0"/>
              </a:spcAft>
              <a:buSzPts val="1000"/>
              <a:buChar char="○"/>
            </a:pPr>
            <a:r>
              <a:rPr lang="en" sz="1000"/>
              <a:t>Can we implement the entire Stack of Doom in raw Python?</a:t>
            </a:r>
            <a:endParaRPr sz="1000"/>
          </a:p>
          <a:p>
            <a:pPr indent="-292100" lvl="1" marL="914400" rtl="0" algn="l">
              <a:spcBef>
                <a:spcPts val="1000"/>
              </a:spcBef>
              <a:spcAft>
                <a:spcPts val="0"/>
              </a:spcAft>
              <a:buSzPts val="1000"/>
              <a:buChar char="○"/>
            </a:pPr>
            <a:r>
              <a:rPr lang="en" sz="1000"/>
              <a:t>Can we </a:t>
            </a:r>
            <a:r>
              <a:rPr b="1" lang="en" sz="1000">
                <a:latin typeface="Noto Sans"/>
                <a:ea typeface="Noto Sans"/>
                <a:cs typeface="Noto Sans"/>
                <a:sym typeface="Noto Sans"/>
              </a:rPr>
              <a:t>reliably maintain</a:t>
            </a:r>
            <a:r>
              <a:rPr lang="en" sz="1000"/>
              <a:t> it as </a:t>
            </a:r>
            <a:r>
              <a:rPr lang="en" sz="1000"/>
              <a:t>requirements &amp; models change?</a:t>
            </a:r>
            <a:endParaRPr sz="1000"/>
          </a:p>
          <a:p>
            <a:pPr indent="-292100" lvl="1" marL="914400" rtl="0" algn="l">
              <a:spcBef>
                <a:spcPts val="1000"/>
              </a:spcBef>
              <a:spcAft>
                <a:spcPts val="0"/>
              </a:spcAft>
              <a:buSzPts val="1000"/>
              <a:buChar char="○"/>
            </a:pPr>
            <a:r>
              <a:rPr lang="en" sz="1000"/>
              <a:t>Can we handle prod incidents, regressions, and feature requests on top?</a:t>
            </a:r>
            <a:endParaRPr sz="1000"/>
          </a:p>
          <a:p>
            <a:pPr indent="-317500" lvl="0" marL="457200" rtl="0" algn="l">
              <a:spcBef>
                <a:spcPts val="1000"/>
              </a:spcBef>
              <a:spcAft>
                <a:spcPts val="0"/>
              </a:spcAft>
              <a:buSzPts val="1400"/>
              <a:buChar char="●"/>
            </a:pPr>
            <a:r>
              <a:rPr lang="en" sz="1400"/>
              <a:t>Strategic view:</a:t>
            </a:r>
            <a:endParaRPr sz="1400"/>
          </a:p>
          <a:p>
            <a:pPr indent="-292100" lvl="1" marL="914400" rtl="0" algn="l">
              <a:spcBef>
                <a:spcPts val="0"/>
              </a:spcBef>
              <a:spcAft>
                <a:spcPts val="0"/>
              </a:spcAft>
              <a:buSzPts val="1000"/>
              <a:buChar char="○"/>
            </a:pPr>
            <a:r>
              <a:rPr lang="en" sz="1000"/>
              <a:t>Using frameworks is not a sign of weakness</a:t>
            </a:r>
            <a:endParaRPr sz="1000"/>
          </a:p>
          <a:p>
            <a:pPr indent="-292100" lvl="1" marL="914400" rtl="0" algn="l">
              <a:spcBef>
                <a:spcPts val="1000"/>
              </a:spcBef>
              <a:spcAft>
                <a:spcPts val="0"/>
              </a:spcAft>
              <a:buSzPts val="1000"/>
              <a:buChar char="○"/>
            </a:pPr>
            <a:r>
              <a:rPr lang="en" sz="1000"/>
              <a:t>Concentrating effort on </a:t>
            </a:r>
            <a:r>
              <a:rPr b="1" lang="en" sz="1000">
                <a:latin typeface="Noto Sans"/>
                <a:ea typeface="Noto Sans"/>
                <a:cs typeface="Noto Sans"/>
                <a:sym typeface="Noto Sans"/>
              </a:rPr>
              <a:t>differentiating layers</a:t>
            </a:r>
            <a:endParaRPr b="1" sz="1000">
              <a:latin typeface="Noto Sans"/>
              <a:ea typeface="Noto Sans"/>
              <a:cs typeface="Noto Sans"/>
              <a:sym typeface="Noto Sans"/>
            </a:endParaRPr>
          </a:p>
          <a:p>
            <a:pPr indent="-292100" lvl="1" marL="914400" rtl="0" algn="l">
              <a:spcBef>
                <a:spcPts val="1000"/>
              </a:spcBef>
              <a:spcAft>
                <a:spcPts val="1000"/>
              </a:spcAft>
              <a:buSzPts val="1000"/>
              <a:buChar char="○"/>
            </a:pPr>
            <a:r>
              <a:rPr lang="en" sz="1000"/>
              <a:t>Delegating generic plumbing to a runtime/framework</a:t>
            </a:r>
            <a:br>
              <a:rPr lang="en" sz="1000"/>
            </a:br>
            <a:r>
              <a:rPr lang="en" sz="1000"/>
              <a:t>→ With this in mind, let’s see </a:t>
            </a:r>
            <a:r>
              <a:rPr b="1" lang="en" sz="1000">
                <a:latin typeface="Noto Sans"/>
                <a:ea typeface="Noto Sans"/>
                <a:cs typeface="Noto Sans"/>
                <a:sym typeface="Noto Sans"/>
              </a:rPr>
              <a:t>where</a:t>
            </a:r>
            <a:r>
              <a:rPr lang="en" sz="1000"/>
              <a:t> LangGraph fits into this stack.</a:t>
            </a:r>
            <a:endParaRPr sz="1000"/>
          </a:p>
        </p:txBody>
      </p:sp>
      <p:sp>
        <p:nvSpPr>
          <p:cNvPr id="181" name="Google Shape;181;p21"/>
          <p:cNvSpPr txBox="1"/>
          <p:nvPr/>
        </p:nvSpPr>
        <p:spPr>
          <a:xfrm>
            <a:off x="6912700" y="140275"/>
            <a:ext cx="20628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❷ The Stack of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we chose LangGraph (Not settled for it)</a:t>
            </a:r>
            <a:endParaRPr/>
          </a:p>
        </p:txBody>
      </p:sp>
      <p:sp>
        <p:nvSpPr>
          <p:cNvPr id="188" name="Google Shape;188;p2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Strategic lens for LangGraph</a:t>
            </a:r>
            <a:endParaRPr/>
          </a:p>
          <a:p>
            <a:pPr indent="-304800" lvl="1" marL="914400" rtl="0" algn="l">
              <a:spcBef>
                <a:spcPts val="0"/>
              </a:spcBef>
              <a:spcAft>
                <a:spcPts val="0"/>
              </a:spcAft>
              <a:buSzPts val="1200"/>
              <a:buChar char="○"/>
            </a:pPr>
            <a:r>
              <a:rPr lang="en"/>
              <a:t>1️⃣ </a:t>
            </a:r>
            <a:r>
              <a:rPr b="1" lang="en">
                <a:latin typeface="Noto Sans"/>
                <a:ea typeface="Noto Sans"/>
                <a:cs typeface="Noto Sans"/>
                <a:sym typeface="Noto Sans"/>
              </a:rPr>
              <a:t>Business</a:t>
            </a:r>
            <a:r>
              <a:rPr lang="en"/>
              <a:t> - Focus on what the agent does</a:t>
            </a:r>
            <a:endParaRPr/>
          </a:p>
          <a:p>
            <a:pPr indent="-304800" lvl="1" marL="914400" rtl="0" algn="l">
              <a:spcBef>
                <a:spcPts val="1000"/>
              </a:spcBef>
              <a:spcAft>
                <a:spcPts val="0"/>
              </a:spcAft>
              <a:buSzPts val="1200"/>
              <a:buChar char="○"/>
            </a:pPr>
            <a:r>
              <a:rPr lang="en"/>
              <a:t>2️⃣ </a:t>
            </a:r>
            <a:r>
              <a:rPr b="1" lang="en">
                <a:latin typeface="Noto Sans"/>
                <a:ea typeface="Noto Sans"/>
                <a:cs typeface="Noto Sans"/>
                <a:sym typeface="Noto Sans"/>
              </a:rPr>
              <a:t>Financial</a:t>
            </a:r>
            <a:r>
              <a:rPr lang="en"/>
              <a:t> - Custom agents can be cheaper</a:t>
            </a:r>
            <a:endParaRPr/>
          </a:p>
          <a:p>
            <a:pPr indent="-304800" lvl="1" marL="914400" rtl="0" algn="l">
              <a:spcBef>
                <a:spcPts val="1000"/>
              </a:spcBef>
              <a:spcAft>
                <a:spcPts val="0"/>
              </a:spcAft>
              <a:buSzPts val="1200"/>
              <a:buChar char="○"/>
            </a:pPr>
            <a:r>
              <a:rPr lang="en"/>
              <a:t>3️⃣ </a:t>
            </a:r>
            <a:r>
              <a:rPr b="1" lang="en">
                <a:latin typeface="Noto Sans"/>
                <a:ea typeface="Noto Sans"/>
                <a:cs typeface="Noto Sans"/>
                <a:sym typeface="Noto Sans"/>
              </a:rPr>
              <a:t>Ops</a:t>
            </a:r>
            <a:r>
              <a:rPr lang="en"/>
              <a:t> - Agents must be safe and resilient</a:t>
            </a:r>
            <a:endParaRPr/>
          </a:p>
          <a:p>
            <a:pPr indent="-330200" lvl="0" marL="457200" rtl="0" algn="l">
              <a:spcBef>
                <a:spcPts val="1000"/>
              </a:spcBef>
              <a:spcAft>
                <a:spcPts val="0"/>
              </a:spcAft>
              <a:buSzPts val="1600"/>
              <a:buChar char="●"/>
            </a:pPr>
            <a:r>
              <a:rPr lang="en"/>
              <a:t>Not “we’re small, we </a:t>
            </a:r>
            <a:r>
              <a:rPr lang="en"/>
              <a:t>have</a:t>
            </a:r>
            <a:r>
              <a:rPr lang="en"/>
              <a:t> no choice”</a:t>
            </a:r>
            <a:endParaRPr/>
          </a:p>
          <a:p>
            <a:pPr indent="-330200" lvl="0" marL="457200" rtl="0" algn="l">
              <a:spcBef>
                <a:spcPts val="0"/>
              </a:spcBef>
              <a:spcAft>
                <a:spcPts val="0"/>
              </a:spcAft>
              <a:buSzPts val="1600"/>
              <a:buChar char="●"/>
            </a:pPr>
            <a:r>
              <a:rPr lang="en"/>
              <a:t>But: “Given our constraints, what’s the </a:t>
            </a:r>
            <a:r>
              <a:rPr lang="en" u="sng"/>
              <a:t>smartest</a:t>
            </a:r>
            <a:r>
              <a:rPr lang="en"/>
              <a:t> stack?”</a:t>
            </a:r>
            <a:endParaRPr/>
          </a:p>
        </p:txBody>
      </p:sp>
      <p:sp>
        <p:nvSpPr>
          <p:cNvPr id="189" name="Google Shape;189;p22"/>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❸ Why LangGraph</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2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First: What should the agent actually do?</a:t>
            </a:r>
            <a:endParaRPr/>
          </a:p>
        </p:txBody>
      </p:sp>
      <p:sp>
        <p:nvSpPr>
          <p:cNvPr id="196" name="Google Shape;196;p2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Business-first mindset </a:t>
            </a:r>
            <a:r>
              <a:rPr lang="en" sz="1500"/>
              <a:t>💼</a:t>
            </a:r>
            <a:endParaRPr sz="1500"/>
          </a:p>
          <a:p>
            <a:pPr indent="-298450" lvl="1" marL="914400" rtl="0" algn="l">
              <a:spcBef>
                <a:spcPts val="0"/>
              </a:spcBef>
              <a:spcAft>
                <a:spcPts val="0"/>
              </a:spcAft>
              <a:buSzPts val="1100"/>
              <a:buChar char="○"/>
            </a:pPr>
            <a:r>
              <a:rPr lang="en" sz="1100"/>
              <a:t>Less: “How do we implement multi-agent orchestration?”</a:t>
            </a:r>
            <a:endParaRPr sz="1100"/>
          </a:p>
          <a:p>
            <a:pPr indent="-298450" lvl="1" marL="914400" rtl="0" algn="l">
              <a:spcBef>
                <a:spcPts val="1000"/>
              </a:spcBef>
              <a:spcAft>
                <a:spcPts val="0"/>
              </a:spcAft>
              <a:buSzPts val="1100"/>
              <a:buChar char="○"/>
            </a:pPr>
            <a:r>
              <a:rPr lang="en" sz="1100"/>
              <a:t>More: “what </a:t>
            </a:r>
            <a:r>
              <a:rPr b="1" lang="en" sz="1100">
                <a:latin typeface="Noto Sans"/>
                <a:ea typeface="Noto Sans"/>
                <a:cs typeface="Noto Sans"/>
                <a:sym typeface="Noto Sans"/>
              </a:rPr>
              <a:t>exact workflow</a:t>
            </a:r>
            <a:r>
              <a:rPr lang="en" sz="1100"/>
              <a:t> should this agent execute?”</a:t>
            </a:r>
            <a:endParaRPr sz="1100"/>
          </a:p>
          <a:p>
            <a:pPr indent="-323850" lvl="0" marL="457200" rtl="0" algn="l">
              <a:spcBef>
                <a:spcPts val="1000"/>
              </a:spcBef>
              <a:spcAft>
                <a:spcPts val="0"/>
              </a:spcAft>
              <a:buSzPts val="1500"/>
              <a:buChar char="●"/>
            </a:pPr>
            <a:r>
              <a:rPr lang="en" sz="1500"/>
              <a:t>With LangGraph, we could spend more time on</a:t>
            </a:r>
            <a:endParaRPr sz="1500"/>
          </a:p>
          <a:p>
            <a:pPr indent="-298450" lvl="1" marL="914400" rtl="0" algn="l">
              <a:spcBef>
                <a:spcPts val="0"/>
              </a:spcBef>
              <a:spcAft>
                <a:spcPts val="0"/>
              </a:spcAft>
              <a:buSzPts val="1100"/>
              <a:buChar char="○"/>
            </a:pPr>
            <a:r>
              <a:rPr lang="en" sz="1100"/>
              <a:t>Task decomposition &amp; domain logic</a:t>
            </a:r>
            <a:endParaRPr sz="1100"/>
          </a:p>
          <a:p>
            <a:pPr indent="-298450" lvl="1" marL="914400" rtl="0" algn="l">
              <a:spcBef>
                <a:spcPts val="1000"/>
              </a:spcBef>
              <a:spcAft>
                <a:spcPts val="0"/>
              </a:spcAft>
              <a:buSzPts val="1100"/>
              <a:buChar char="○"/>
            </a:pPr>
            <a:r>
              <a:rPr lang="en" sz="1100"/>
              <a:t>UX of failure / clarification / handoff</a:t>
            </a:r>
            <a:endParaRPr sz="1100"/>
          </a:p>
          <a:p>
            <a:pPr indent="-298450" lvl="1" marL="914400" rtl="0" algn="l">
              <a:spcBef>
                <a:spcPts val="1000"/>
              </a:spcBef>
              <a:spcAft>
                <a:spcPts val="0"/>
              </a:spcAft>
              <a:buSzPts val="1100"/>
              <a:buChar char="○"/>
            </a:pPr>
            <a:r>
              <a:rPr lang="en" sz="1100"/>
              <a:t>Guardrails aligned with business rules</a:t>
            </a:r>
            <a:endParaRPr sz="1100"/>
          </a:p>
          <a:p>
            <a:pPr indent="-323850" lvl="0" marL="457200" rtl="0" algn="l">
              <a:spcBef>
                <a:spcPts val="1000"/>
              </a:spcBef>
              <a:spcAft>
                <a:spcPts val="0"/>
              </a:spcAft>
              <a:buSzPts val="1500"/>
              <a:buChar char="●"/>
            </a:pPr>
            <a:r>
              <a:rPr lang="en" sz="1500"/>
              <a:t>The framework handled</a:t>
            </a:r>
            <a:endParaRPr sz="1500"/>
          </a:p>
          <a:p>
            <a:pPr indent="-298450" lvl="1" marL="914400" rtl="0" algn="l">
              <a:spcBef>
                <a:spcPts val="0"/>
              </a:spcBef>
              <a:spcAft>
                <a:spcPts val="0"/>
              </a:spcAft>
              <a:buSzPts val="1100"/>
              <a:buChar char="○"/>
            </a:pPr>
            <a:r>
              <a:rPr lang="en" sz="1100"/>
              <a:t>Wiring between nodes</a:t>
            </a:r>
            <a:endParaRPr sz="1100"/>
          </a:p>
          <a:p>
            <a:pPr indent="-298450" lvl="1" marL="914400" rtl="0" algn="l">
              <a:spcBef>
                <a:spcPts val="1000"/>
              </a:spcBef>
              <a:spcAft>
                <a:spcPts val="1000"/>
              </a:spcAft>
              <a:buSzPts val="1100"/>
              <a:buChar char="○"/>
            </a:pPr>
            <a:r>
              <a:rPr lang="en" sz="1100"/>
              <a:t>State passing, retries, branching</a:t>
            </a:r>
            <a:br>
              <a:rPr lang="en" sz="1100"/>
            </a:br>
            <a:r>
              <a:rPr lang="en" sz="1100"/>
              <a:t>→ We optimized for </a:t>
            </a:r>
            <a:r>
              <a:rPr b="1" lang="en" sz="1100">
                <a:latin typeface="Noto Sans"/>
                <a:ea typeface="Noto Sans"/>
                <a:cs typeface="Noto Sans"/>
                <a:sym typeface="Noto Sans"/>
              </a:rPr>
              <a:t>user value</a:t>
            </a:r>
            <a:r>
              <a:rPr lang="en" sz="1100"/>
              <a:t>, not graph plumbing</a:t>
            </a:r>
            <a:endParaRPr sz="1100"/>
          </a:p>
        </p:txBody>
      </p:sp>
      <p:sp>
        <p:nvSpPr>
          <p:cNvPr id="197" name="Google Shape;197;p23"/>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❸ Why LangGraph</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2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Costs Matter: When custom agents are actually cheaper</a:t>
            </a:r>
            <a:endParaRPr/>
          </a:p>
        </p:txBody>
      </p:sp>
      <p:sp>
        <p:nvSpPr>
          <p:cNvPr id="204" name="Google Shape;204;p24"/>
          <p:cNvSpPr txBox="1"/>
          <p:nvPr>
            <p:ph idx="1" type="body"/>
          </p:nvPr>
        </p:nvSpPr>
        <p:spPr>
          <a:xfrm>
            <a:off x="667025" y="1055299"/>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General-purpose agents are convenient… but </a:t>
            </a:r>
            <a:r>
              <a:rPr lang="en" sz="1400"/>
              <a:t>💸</a:t>
            </a:r>
            <a:endParaRPr sz="1400"/>
          </a:p>
          <a:p>
            <a:pPr indent="-292100" lvl="1" marL="914400" rtl="0" algn="l">
              <a:spcBef>
                <a:spcPts val="0"/>
              </a:spcBef>
              <a:spcAft>
                <a:spcPts val="0"/>
              </a:spcAft>
              <a:buSzPts val="1000"/>
              <a:buChar char="○"/>
            </a:pPr>
            <a:r>
              <a:rPr lang="en" sz="1000"/>
              <a:t>Claude Code, generic “do-everything” agents</a:t>
            </a:r>
            <a:endParaRPr sz="1000"/>
          </a:p>
          <a:p>
            <a:pPr indent="-292100" lvl="1" marL="914400" rtl="0" algn="l">
              <a:spcBef>
                <a:spcPts val="1000"/>
              </a:spcBef>
              <a:spcAft>
                <a:spcPts val="0"/>
              </a:spcAft>
              <a:buSzPts val="1000"/>
              <a:buChar char="○"/>
            </a:pPr>
            <a:r>
              <a:rPr lang="en" sz="1000"/>
              <a:t>Great DX, but:</a:t>
            </a:r>
            <a:endParaRPr sz="1000"/>
          </a:p>
          <a:p>
            <a:pPr indent="-279400" lvl="2" marL="1371600" rtl="0" algn="l">
              <a:spcBef>
                <a:spcPts val="1000"/>
              </a:spcBef>
              <a:spcAft>
                <a:spcPts val="0"/>
              </a:spcAft>
              <a:buSzPts val="800"/>
              <a:buChar char="■"/>
            </a:pPr>
            <a:r>
              <a:rPr lang="en" sz="800"/>
              <a:t>Longer reasoning chains</a:t>
            </a:r>
            <a:endParaRPr sz="800"/>
          </a:p>
          <a:p>
            <a:pPr indent="-279400" lvl="2" marL="1371600" rtl="0" algn="l">
              <a:spcBef>
                <a:spcPts val="1000"/>
              </a:spcBef>
              <a:spcAft>
                <a:spcPts val="0"/>
              </a:spcAft>
              <a:buSzPts val="800"/>
              <a:buChar char="■"/>
            </a:pPr>
            <a:r>
              <a:rPr lang="en" sz="800"/>
              <a:t>Morel tool calls &amp; loops</a:t>
            </a:r>
            <a:endParaRPr sz="800"/>
          </a:p>
          <a:p>
            <a:pPr indent="-279400" lvl="2" marL="1371600" rtl="0" algn="l">
              <a:spcBef>
                <a:spcPts val="1000"/>
              </a:spcBef>
              <a:spcAft>
                <a:spcPts val="0"/>
              </a:spcAft>
              <a:buSzPts val="800"/>
              <a:buChar char="■"/>
            </a:pPr>
            <a:r>
              <a:rPr lang="en" sz="800"/>
              <a:t>Unpredictable token usage</a:t>
            </a:r>
            <a:endParaRPr sz="800"/>
          </a:p>
          <a:p>
            <a:pPr indent="-292100" lvl="1" marL="914400" rtl="0" algn="l">
              <a:spcBef>
                <a:spcPts val="1000"/>
              </a:spcBef>
              <a:spcAft>
                <a:spcPts val="0"/>
              </a:spcAft>
              <a:buSzPts val="1000"/>
              <a:buChar char="○"/>
            </a:pPr>
            <a:r>
              <a:rPr lang="en" sz="1000"/>
              <a:t>Custom agent on LangGraph:</a:t>
            </a:r>
            <a:endParaRPr sz="1000"/>
          </a:p>
          <a:p>
            <a:pPr indent="-279400" lvl="2" marL="1371600" rtl="0" algn="l">
              <a:spcBef>
                <a:spcPts val="1000"/>
              </a:spcBef>
              <a:spcAft>
                <a:spcPts val="0"/>
              </a:spcAft>
              <a:buSzPts val="800"/>
              <a:buChar char="■"/>
            </a:pPr>
            <a:r>
              <a:rPr lang="en" sz="800"/>
              <a:t>Narrow, task-specific flows</a:t>
            </a:r>
            <a:endParaRPr sz="800"/>
          </a:p>
          <a:p>
            <a:pPr indent="-279400" lvl="2" marL="1371600" rtl="0" algn="l">
              <a:spcBef>
                <a:spcPts val="1000"/>
              </a:spcBef>
              <a:spcAft>
                <a:spcPts val="0"/>
              </a:spcAft>
              <a:buSzPts val="800"/>
              <a:buChar char="■"/>
            </a:pPr>
            <a:r>
              <a:rPr lang="en" sz="800"/>
              <a:t>Hard limits on: depth of reasoning, number of tool invocations</a:t>
            </a:r>
            <a:endParaRPr sz="800"/>
          </a:p>
          <a:p>
            <a:pPr indent="-279400" lvl="2" marL="1371600" rtl="0" algn="l">
              <a:spcBef>
                <a:spcPts val="1000"/>
              </a:spcBef>
              <a:spcAft>
                <a:spcPts val="0"/>
              </a:spcAft>
              <a:buSzPts val="800"/>
              <a:buChar char="■"/>
            </a:pPr>
            <a:r>
              <a:rPr lang="en" sz="800"/>
              <a:t>Predictable + lower per-run cost</a:t>
            </a:r>
            <a:endParaRPr sz="800"/>
          </a:p>
          <a:p>
            <a:pPr indent="-317500" lvl="0" marL="457200" rtl="0" algn="l">
              <a:spcBef>
                <a:spcPts val="1000"/>
              </a:spcBef>
              <a:spcAft>
                <a:spcPts val="0"/>
              </a:spcAft>
              <a:buSzPts val="1400"/>
              <a:buChar char="●"/>
            </a:pPr>
            <a:r>
              <a:rPr lang="en" sz="1400"/>
              <a:t>Trade off:</a:t>
            </a:r>
            <a:endParaRPr sz="1400"/>
          </a:p>
          <a:p>
            <a:pPr indent="-292100" lvl="1" marL="914400" rtl="0" algn="l">
              <a:spcBef>
                <a:spcPts val="0"/>
              </a:spcBef>
              <a:spcAft>
                <a:spcPts val="1000"/>
              </a:spcAft>
              <a:buSzPts val="1000"/>
              <a:buChar char="○"/>
            </a:pPr>
            <a:r>
              <a:rPr lang="en" sz="1000">
                <a:solidFill>
                  <a:srgbClr val="06E4B4"/>
                </a:solidFill>
              </a:rPr>
              <a:t>Higher</a:t>
            </a:r>
            <a:r>
              <a:rPr lang="en" sz="1000"/>
              <a:t> </a:t>
            </a:r>
            <a:r>
              <a:rPr b="1" lang="en" sz="1000">
                <a:latin typeface="Noto Sans"/>
                <a:ea typeface="Noto Sans"/>
                <a:cs typeface="Noto Sans"/>
                <a:sym typeface="Noto Sans"/>
              </a:rPr>
              <a:t>dev cost</a:t>
            </a:r>
            <a:r>
              <a:rPr lang="en" sz="1000"/>
              <a:t> upfront, but </a:t>
            </a:r>
            <a:r>
              <a:rPr lang="en" sz="1000">
                <a:solidFill>
                  <a:srgbClr val="06E4B4"/>
                </a:solidFill>
              </a:rPr>
              <a:t>Lower</a:t>
            </a:r>
            <a:r>
              <a:rPr lang="en" sz="1000"/>
              <a:t> </a:t>
            </a:r>
            <a:r>
              <a:rPr b="1" lang="en" sz="1000">
                <a:latin typeface="Noto Sans"/>
                <a:ea typeface="Noto Sans"/>
                <a:cs typeface="Noto Sans"/>
                <a:sym typeface="Noto Sans"/>
              </a:rPr>
              <a:t>operational cost</a:t>
            </a:r>
            <a:r>
              <a:rPr lang="en" sz="1000"/>
              <a:t> at scale</a:t>
            </a:r>
            <a:br>
              <a:rPr lang="en" sz="1000"/>
            </a:br>
            <a:r>
              <a:rPr lang="en" sz="1000"/>
              <a:t>→ For us, custom agents were the cheaper choice over time</a:t>
            </a:r>
            <a:endParaRPr sz="1000"/>
          </a:p>
        </p:txBody>
      </p:sp>
      <p:sp>
        <p:nvSpPr>
          <p:cNvPr id="205" name="Google Shape;205;p24"/>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❸ Why LangGraph</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Speaker</a:t>
            </a:r>
            <a:endParaRPr/>
          </a:p>
        </p:txBody>
      </p:sp>
      <p:sp>
        <p:nvSpPr>
          <p:cNvPr id="52" name="Google Shape;52;p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oto Sans Medium"/>
                <a:ea typeface="Noto Sans Medium"/>
                <a:cs typeface="Noto Sans Medium"/>
                <a:sym typeface="Noto Sans Medium"/>
              </a:rPr>
              <a:t>오성</a:t>
            </a:r>
            <a:r>
              <a:rPr lang="en">
                <a:latin typeface="Noto Sans Medium"/>
                <a:ea typeface="Noto Sans Medium"/>
                <a:cs typeface="Noto Sans Medium"/>
                <a:sym typeface="Noto Sans Medium"/>
              </a:rPr>
              <a:t>우 </a:t>
            </a:r>
            <a:r>
              <a:rPr lang="en">
                <a:latin typeface="Noto Sans Medium"/>
                <a:ea typeface="Noto Sans Medium"/>
                <a:cs typeface="Noto Sans Medium"/>
                <a:sym typeface="Noto Sans Medium"/>
              </a:rPr>
              <a:t>Sungwoo Oh</a:t>
            </a:r>
            <a:endParaRPr>
              <a:latin typeface="Noto Sans Medium"/>
              <a:ea typeface="Noto Sans Medium"/>
              <a:cs typeface="Noto Sans Medium"/>
              <a:sym typeface="Noto Sans Medium"/>
            </a:endParaRPr>
          </a:p>
          <a:p>
            <a:pPr indent="-304800" lvl="0" marL="457200" rtl="0" algn="l">
              <a:spcBef>
                <a:spcPts val="0"/>
              </a:spcBef>
              <a:spcAft>
                <a:spcPts val="0"/>
              </a:spcAft>
              <a:buSzPts val="1200"/>
              <a:buFont typeface="Noto Sans Mono"/>
              <a:buChar char="-"/>
            </a:pPr>
            <a:r>
              <a:rPr lang="en" sz="1200">
                <a:latin typeface="Noto Sans Mono"/>
                <a:ea typeface="Noto Sans Mono"/>
                <a:cs typeface="Noto Sans Mono"/>
                <a:sym typeface="Noto Sans Mono"/>
              </a:rPr>
              <a:t>링크드</a:t>
            </a:r>
            <a:r>
              <a:rPr lang="en" sz="1200">
                <a:latin typeface="Noto Sans Mono"/>
                <a:ea typeface="Noto Sans Mono"/>
                <a:cs typeface="Noto Sans Mono"/>
                <a:sym typeface="Noto Sans Mono"/>
              </a:rPr>
              <a:t>인 linked.in/sackoh</a:t>
            </a:r>
            <a:endParaRPr sz="1200">
              <a:latin typeface="Noto Sans Mono"/>
              <a:ea typeface="Noto Sans Mono"/>
              <a:cs typeface="Noto Sans Mono"/>
              <a:sym typeface="Noto Sans Mono"/>
            </a:endParaRPr>
          </a:p>
          <a:p>
            <a:pPr indent="-304800" lvl="0" marL="457200" rtl="0" algn="l">
              <a:spcBef>
                <a:spcPts val="0"/>
              </a:spcBef>
              <a:spcAft>
                <a:spcPts val="0"/>
              </a:spcAft>
              <a:buSzPts val="1200"/>
              <a:buFont typeface="Noto Sans Mono"/>
              <a:buChar char="-"/>
            </a:pPr>
            <a:r>
              <a:rPr lang="en" sz="1200">
                <a:latin typeface="Noto Sans Mono"/>
                <a:ea typeface="Noto Sans Mono"/>
                <a:cs typeface="Noto Sans Mono"/>
                <a:sym typeface="Noto Sans Mono"/>
              </a:rPr>
              <a:t>깃헙    github.com/sackoh</a:t>
            </a:r>
            <a:endParaRPr sz="1200">
              <a:latin typeface="Noto Sans Mono"/>
              <a:ea typeface="Noto Sans Mono"/>
              <a:cs typeface="Noto Sans Mono"/>
              <a:sym typeface="Noto Sans Mono"/>
            </a:endParaRPr>
          </a:p>
          <a:p>
            <a:pPr indent="0" lvl="0" marL="0" rtl="0" algn="l">
              <a:spcBef>
                <a:spcPts val="0"/>
              </a:spcBef>
              <a:spcAft>
                <a:spcPts val="0"/>
              </a:spcAft>
              <a:buNone/>
            </a:pPr>
            <a:r>
              <a:t/>
            </a:r>
            <a:endParaRPr sz="900">
              <a:latin typeface="Noto Sans Mono"/>
              <a:ea typeface="Noto Sans Mono"/>
              <a:cs typeface="Noto Sans Mono"/>
              <a:sym typeface="Noto Sans Mono"/>
            </a:endParaRPr>
          </a:p>
          <a:p>
            <a:pPr indent="0" lvl="0" marL="0" rtl="0" algn="l">
              <a:spcBef>
                <a:spcPts val="0"/>
              </a:spcBef>
              <a:spcAft>
                <a:spcPts val="0"/>
              </a:spcAft>
              <a:buNone/>
            </a:pPr>
            <a:r>
              <a:rPr lang="en" sz="900">
                <a:latin typeface="Noto Sans Mono"/>
                <a:ea typeface="Noto Sans Mono"/>
                <a:cs typeface="Noto Sans Mono"/>
                <a:sym typeface="Noto Sans Mono"/>
              </a:rPr>
              <a:t>LangCon 2024 - 당신의 인공지능 저작권은 안녕하십니까?</a:t>
            </a:r>
            <a:endParaRPr sz="900">
              <a:latin typeface="Noto Sans Mono"/>
              <a:ea typeface="Noto Sans Mono"/>
              <a:cs typeface="Noto Sans Mono"/>
              <a:sym typeface="Noto Sans Mono"/>
            </a:endParaRPr>
          </a:p>
          <a:p>
            <a:pPr indent="0" lvl="0" marL="0" rtl="0" algn="l">
              <a:spcBef>
                <a:spcPts val="0"/>
              </a:spcBef>
              <a:spcAft>
                <a:spcPts val="0"/>
              </a:spcAft>
              <a:buNone/>
            </a:pPr>
            <a:r>
              <a:rPr lang="en" sz="900">
                <a:latin typeface="Noto Sans Mono"/>
                <a:ea typeface="Noto Sans Mono"/>
                <a:cs typeface="Noto Sans Mono"/>
                <a:sym typeface="Noto Sans Mono"/>
              </a:rPr>
              <a:t>PyCon Korea 2023 - </a:t>
            </a:r>
            <a:r>
              <a:rPr lang="en" sz="900">
                <a:latin typeface="Noto Sans Mono"/>
                <a:ea typeface="Noto Sans Mono"/>
                <a:cs typeface="Noto Sans Mono"/>
                <a:sym typeface="Noto Sans Mono"/>
              </a:rPr>
              <a:t>로컬 환경에서 사이즈가 큰 데이터를 효과적으로 처리/분석하기 위한 전략</a:t>
            </a:r>
            <a:endParaRPr sz="900">
              <a:latin typeface="Noto Sans Mono"/>
              <a:ea typeface="Noto Sans Mono"/>
              <a:cs typeface="Noto Sans Mono"/>
              <a:sym typeface="Noto Sans Mono"/>
            </a:endParaRPr>
          </a:p>
          <a:p>
            <a:pPr indent="0" lvl="0" marL="0" rtl="0" algn="l">
              <a:spcBef>
                <a:spcPts val="0"/>
              </a:spcBef>
              <a:spcAft>
                <a:spcPts val="0"/>
              </a:spcAft>
              <a:buNone/>
            </a:pPr>
            <a:r>
              <a:rPr lang="en" sz="900">
                <a:latin typeface="Noto Sans Mono"/>
                <a:ea typeface="Noto Sans Mono"/>
                <a:cs typeface="Noto Sans Mono"/>
                <a:sym typeface="Noto Sans Mono"/>
              </a:rPr>
              <a:t>PyCon Korea 2020 - 금융 언어 이해를 위해 개발한 ALBERT 톺아보기</a:t>
            </a:r>
            <a:endParaRPr sz="900">
              <a:latin typeface="Noto Sans Mono"/>
              <a:ea typeface="Noto Sans Mono"/>
              <a:cs typeface="Noto Sans Mono"/>
              <a:sym typeface="Noto Sans Mono"/>
            </a:endParaRPr>
          </a:p>
          <a:p>
            <a:pPr indent="0" lvl="0" marL="0" rtl="0" algn="l">
              <a:spcBef>
                <a:spcPts val="0"/>
              </a:spcBef>
              <a:spcAft>
                <a:spcPts val="0"/>
              </a:spcAft>
              <a:buNone/>
            </a:pPr>
            <a:r>
              <a:rPr lang="en" sz="900">
                <a:latin typeface="Noto Sans Mono"/>
                <a:ea typeface="Noto Sans Mono"/>
                <a:cs typeface="Noto Sans Mono"/>
                <a:sym typeface="Noto Sans Mono"/>
              </a:rPr>
              <a:t>PyCon Korea 2019 - 뚱뚱하고 굼뜬 판다(Pandas)를 위한 효과적인 다이어트 전략</a:t>
            </a:r>
            <a:endParaRPr sz="900">
              <a:latin typeface="Noto Sans Mono"/>
              <a:ea typeface="Noto Sans Mono"/>
              <a:cs typeface="Noto Sans Mono"/>
              <a:sym typeface="Noto Sans Mono"/>
            </a:endParaRPr>
          </a:p>
          <a:p>
            <a:pPr indent="0" lvl="0" marL="0" rtl="0" algn="l">
              <a:spcBef>
                <a:spcPts val="0"/>
              </a:spcBef>
              <a:spcAft>
                <a:spcPts val="0"/>
              </a:spcAft>
              <a:buNone/>
            </a:pPr>
            <a:r>
              <a:t/>
            </a:r>
            <a:endParaRPr sz="1200">
              <a:latin typeface="Noto Sans Mono"/>
              <a:ea typeface="Noto Sans Mono"/>
              <a:cs typeface="Noto Sans Mono"/>
              <a:sym typeface="Noto Sans Mono"/>
            </a:endParaRPr>
          </a:p>
          <a:p>
            <a:pPr indent="0" lvl="0" marL="0" rtl="0" algn="l">
              <a:spcBef>
                <a:spcPts val="0"/>
              </a:spcBef>
              <a:spcAft>
                <a:spcPts val="0"/>
              </a:spcAft>
              <a:buNone/>
            </a:pPr>
            <a:r>
              <a:rPr lang="en" sz="1200">
                <a:latin typeface="Noto Sans Mono"/>
                <a:ea typeface="Noto Sans Mono"/>
                <a:cs typeface="Noto Sans Mono"/>
                <a:sym typeface="Noto Sans Mono"/>
              </a:rPr>
              <a:t>오픈소스와 공유의 힘을 믿습니다.</a:t>
            </a:r>
            <a:endParaRPr sz="1200">
              <a:latin typeface="Noto Sans Mono"/>
              <a:ea typeface="Noto Sans Mono"/>
              <a:cs typeface="Noto Sans Mono"/>
              <a:sym typeface="Noto Sans Mono"/>
            </a:endParaRPr>
          </a:p>
          <a:p>
            <a:pPr indent="0" lvl="0" marL="0" rtl="0" algn="l">
              <a:spcBef>
                <a:spcPts val="0"/>
              </a:spcBef>
              <a:spcAft>
                <a:spcPts val="0"/>
              </a:spcAft>
              <a:buNone/>
            </a:pPr>
            <a:r>
              <a:t/>
            </a:r>
            <a:endParaRPr sz="1200">
              <a:latin typeface="Noto Sans Mono"/>
              <a:ea typeface="Noto Sans Mono"/>
              <a:cs typeface="Noto Sans Mono"/>
              <a:sym typeface="Noto Sans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2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Ops view: Agents that don’t die or go rogue</a:t>
            </a:r>
            <a:endParaRPr/>
          </a:p>
        </p:txBody>
      </p:sp>
      <p:sp>
        <p:nvSpPr>
          <p:cNvPr id="212" name="Google Shape;212;p25"/>
          <p:cNvSpPr txBox="1"/>
          <p:nvPr>
            <p:ph idx="1" type="body"/>
          </p:nvPr>
        </p:nvSpPr>
        <p:spPr>
          <a:xfrm>
            <a:off x="667025" y="107405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Ops reality: shipping =! </a:t>
            </a:r>
            <a:r>
              <a:rPr lang="en" sz="1400"/>
              <a:t>d</a:t>
            </a:r>
            <a:r>
              <a:rPr lang="en" sz="1400"/>
              <a:t>one 🚨</a:t>
            </a:r>
            <a:endParaRPr sz="1400"/>
          </a:p>
          <a:p>
            <a:pPr indent="-292100" lvl="1" marL="914400" rtl="0" algn="l">
              <a:spcBef>
                <a:spcPts val="0"/>
              </a:spcBef>
              <a:spcAft>
                <a:spcPts val="0"/>
              </a:spcAft>
              <a:buSzPts val="1000"/>
              <a:buChar char="○"/>
            </a:pPr>
            <a:r>
              <a:rPr lang="en" sz="1000"/>
              <a:t>Real work starts </a:t>
            </a:r>
            <a:r>
              <a:rPr b="1" lang="en" sz="1000">
                <a:latin typeface="Noto Sans"/>
                <a:ea typeface="Noto Sans"/>
                <a:cs typeface="Noto Sans"/>
                <a:sym typeface="Noto Sans"/>
              </a:rPr>
              <a:t>after deployment</a:t>
            </a:r>
            <a:endParaRPr b="1" sz="1000">
              <a:latin typeface="Noto Sans"/>
              <a:ea typeface="Noto Sans"/>
              <a:cs typeface="Noto Sans"/>
              <a:sym typeface="Noto Sans"/>
            </a:endParaRPr>
          </a:p>
          <a:p>
            <a:pPr indent="-292100" lvl="1" marL="914400" rtl="0" algn="l">
              <a:spcBef>
                <a:spcPts val="1000"/>
              </a:spcBef>
              <a:spcAft>
                <a:spcPts val="0"/>
              </a:spcAft>
              <a:buSzPts val="1000"/>
              <a:buChar char="○"/>
            </a:pPr>
            <a:r>
              <a:rPr lang="en" sz="1000"/>
              <a:t>We care about</a:t>
            </a:r>
            <a:endParaRPr sz="1000"/>
          </a:p>
          <a:p>
            <a:pPr indent="-279400" lvl="2" marL="1371600" rtl="0" algn="l">
              <a:spcBef>
                <a:spcPts val="1000"/>
              </a:spcBef>
              <a:spcAft>
                <a:spcPts val="0"/>
              </a:spcAft>
              <a:buSzPts val="800"/>
              <a:buChar char="■"/>
            </a:pPr>
            <a:r>
              <a:rPr lang="en" sz="800"/>
              <a:t>Not just “does it run?”</a:t>
            </a:r>
            <a:endParaRPr sz="800"/>
          </a:p>
          <a:p>
            <a:pPr indent="-279400" lvl="2" marL="1371600" rtl="0" algn="l">
              <a:spcBef>
                <a:spcPts val="1000"/>
              </a:spcBef>
              <a:spcAft>
                <a:spcPts val="0"/>
              </a:spcAft>
              <a:buSzPts val="800"/>
              <a:buChar char="■"/>
            </a:pPr>
            <a:r>
              <a:rPr lang="en" sz="800"/>
              <a:t>BUt “does it recover?” and “does it avoid bad actions?”</a:t>
            </a:r>
            <a:endParaRPr sz="800"/>
          </a:p>
          <a:p>
            <a:pPr indent="-317500" lvl="0" marL="457200" rtl="0" algn="l">
              <a:spcBef>
                <a:spcPts val="1000"/>
              </a:spcBef>
              <a:spcAft>
                <a:spcPts val="0"/>
              </a:spcAft>
              <a:buSzPts val="1400"/>
              <a:buChar char="●"/>
            </a:pPr>
            <a:r>
              <a:rPr lang="en" sz="1400"/>
              <a:t>Operational needs for agents</a:t>
            </a:r>
            <a:endParaRPr sz="1400"/>
          </a:p>
          <a:p>
            <a:pPr indent="-292100" lvl="1" marL="914400" rtl="0" algn="l">
              <a:spcBef>
                <a:spcPts val="0"/>
              </a:spcBef>
              <a:spcAft>
                <a:spcPts val="0"/>
              </a:spcAft>
              <a:buSzPts val="1000"/>
              <a:buChar char="○"/>
            </a:pPr>
            <a:r>
              <a:rPr lang="en" sz="1000"/>
              <a:t>State &amp; checkpointing</a:t>
            </a:r>
            <a:endParaRPr sz="1000"/>
          </a:p>
          <a:p>
            <a:pPr indent="-292100" lvl="1" marL="914400" rtl="0" algn="l">
              <a:spcBef>
                <a:spcPts val="1000"/>
              </a:spcBef>
              <a:spcAft>
                <a:spcPts val="0"/>
              </a:spcAft>
              <a:buSzPts val="1000"/>
              <a:buChar char="○"/>
            </a:pPr>
            <a:r>
              <a:rPr lang="en" sz="1000"/>
              <a:t>Automatic retries &amp; backoff</a:t>
            </a:r>
            <a:endParaRPr sz="1000"/>
          </a:p>
          <a:p>
            <a:pPr indent="-292100" lvl="1" marL="914400" rtl="0" algn="l">
              <a:spcBef>
                <a:spcPts val="1000"/>
              </a:spcBef>
              <a:spcAft>
                <a:spcPts val="0"/>
              </a:spcAft>
              <a:buSzPts val="1000"/>
              <a:buChar char="○"/>
            </a:pPr>
            <a:r>
              <a:rPr lang="en" sz="1000"/>
              <a:t>Pause / resume long-running workflows</a:t>
            </a:r>
            <a:endParaRPr sz="1000"/>
          </a:p>
          <a:p>
            <a:pPr indent="-292100" lvl="1" marL="914400" rtl="0" algn="l">
              <a:spcBef>
                <a:spcPts val="1000"/>
              </a:spcBef>
              <a:spcAft>
                <a:spcPts val="0"/>
              </a:spcAft>
              <a:buSzPts val="1000"/>
              <a:buChar char="○"/>
            </a:pPr>
            <a:r>
              <a:rPr lang="en" sz="1000"/>
              <a:t>Safe rollbacks on failures</a:t>
            </a:r>
            <a:endParaRPr sz="1000"/>
          </a:p>
          <a:p>
            <a:pPr indent="-317500" lvl="0" marL="457200" rtl="0" algn="l">
              <a:spcBef>
                <a:spcPts val="1000"/>
              </a:spcBef>
              <a:spcAft>
                <a:spcPts val="0"/>
              </a:spcAft>
              <a:buSzPts val="1400"/>
              <a:buChar char="●"/>
            </a:pPr>
            <a:r>
              <a:rPr lang="en" sz="1400"/>
              <a:t>LangGraph gave us A runtime build around these features and hooks for observability</a:t>
            </a:r>
            <a:endParaRPr sz="1400"/>
          </a:p>
          <a:p>
            <a:pPr indent="-304800" lvl="1" marL="914400" rtl="0" algn="l">
              <a:spcBef>
                <a:spcPts val="0"/>
              </a:spcBef>
              <a:spcAft>
                <a:spcPts val="1000"/>
              </a:spcAft>
              <a:buSzPts val="1200"/>
              <a:buChar char="○"/>
            </a:pPr>
            <a:r>
              <a:rPr lang="en"/>
              <a:t>→ This made “don’t die, don’t go rogue” a design property, not an afterthought</a:t>
            </a:r>
            <a:endParaRPr/>
          </a:p>
        </p:txBody>
      </p:sp>
      <p:sp>
        <p:nvSpPr>
          <p:cNvPr id="213" name="Google Shape;213;p25"/>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❸ Why LangGraph</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Recap: LangGraph as a Strategic Bet</a:t>
            </a:r>
            <a:endParaRPr/>
          </a:p>
        </p:txBody>
      </p:sp>
      <p:sp>
        <p:nvSpPr>
          <p:cNvPr id="220" name="Google Shape;220;p2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Using an agent framework like LangGraph is</a:t>
            </a:r>
            <a:endParaRPr/>
          </a:p>
          <a:p>
            <a:pPr indent="-304800" lvl="1" marL="914400" rtl="0" algn="l">
              <a:spcBef>
                <a:spcPts val="0"/>
              </a:spcBef>
              <a:spcAft>
                <a:spcPts val="0"/>
              </a:spcAft>
              <a:buSzPts val="1200"/>
              <a:buChar char="○"/>
            </a:pPr>
            <a:r>
              <a:rPr lang="en"/>
              <a:t>We want to optimize across…</a:t>
            </a:r>
            <a:endParaRPr/>
          </a:p>
          <a:p>
            <a:pPr indent="-292100" lvl="2" marL="1371600" rtl="0" algn="l">
              <a:spcBef>
                <a:spcPts val="1000"/>
              </a:spcBef>
              <a:spcAft>
                <a:spcPts val="0"/>
              </a:spcAft>
              <a:buSzPts val="1000"/>
              <a:buChar char="■"/>
            </a:pPr>
            <a:r>
              <a:rPr lang="en"/>
              <a:t>Business - focus on behavior &amp; value</a:t>
            </a:r>
            <a:endParaRPr/>
          </a:p>
          <a:p>
            <a:pPr indent="-292100" lvl="2" marL="1371600" rtl="0" algn="l">
              <a:spcBef>
                <a:spcPts val="1000"/>
              </a:spcBef>
              <a:spcAft>
                <a:spcPts val="0"/>
              </a:spcAft>
              <a:buSzPts val="1000"/>
              <a:buChar char="■"/>
            </a:pPr>
            <a:r>
              <a:rPr lang="en"/>
              <a:t>Finance - control run-time cost with custom flows</a:t>
            </a:r>
            <a:endParaRPr/>
          </a:p>
          <a:p>
            <a:pPr indent="-292100" lvl="2" marL="1371600" rtl="0" algn="l">
              <a:spcBef>
                <a:spcPts val="1000"/>
              </a:spcBef>
              <a:spcAft>
                <a:spcPts val="0"/>
              </a:spcAft>
              <a:buSzPts val="1000"/>
              <a:buChar char="■"/>
            </a:pPr>
            <a:r>
              <a:rPr lang="en"/>
              <a:t>Ops - build agents that don’t die or go rogue</a:t>
            </a:r>
            <a:endParaRPr/>
          </a:p>
          <a:p>
            <a:pPr indent="-330200" lvl="0" marL="457200" rtl="0" algn="l">
              <a:spcBef>
                <a:spcPts val="1000"/>
              </a:spcBef>
              <a:spcAft>
                <a:spcPts val="0"/>
              </a:spcAft>
              <a:buSzPts val="1600"/>
              <a:buChar char="●"/>
            </a:pPr>
            <a:r>
              <a:rPr lang="en"/>
              <a:t>Lang Graph act as a</a:t>
            </a:r>
            <a:endParaRPr/>
          </a:p>
          <a:p>
            <a:pPr indent="-304800" lvl="1" marL="914400" rtl="0" algn="l">
              <a:spcBef>
                <a:spcPts val="0"/>
              </a:spcBef>
              <a:spcAft>
                <a:spcPts val="0"/>
              </a:spcAft>
              <a:buSzPts val="1200"/>
              <a:buChar char="○"/>
            </a:pPr>
            <a:r>
              <a:rPr lang="en"/>
              <a:t>Controlled runtime for multi-agent workflows</a:t>
            </a:r>
            <a:endParaRPr/>
          </a:p>
          <a:p>
            <a:pPr indent="-304800" lvl="1" marL="914400" rtl="0" algn="l">
              <a:spcBef>
                <a:spcPts val="1000"/>
              </a:spcBef>
              <a:spcAft>
                <a:spcPts val="0"/>
              </a:spcAft>
              <a:buSzPts val="1200"/>
              <a:buChar char="○"/>
            </a:pPr>
            <a:r>
              <a:rPr lang="en"/>
              <a:t>Platform for survivability features (state, retries, HITL)</a:t>
            </a:r>
            <a:endParaRPr/>
          </a:p>
          <a:p>
            <a:pPr indent="-304800" lvl="1" marL="914400" rtl="0" algn="l">
              <a:spcBef>
                <a:spcPts val="1000"/>
              </a:spcBef>
              <a:spcAft>
                <a:spcPts val="1000"/>
              </a:spcAft>
              <a:buSzPts val="1200"/>
              <a:buChar char="○"/>
            </a:pPr>
            <a:r>
              <a:rPr lang="en"/>
              <a:t>→ A strategic decision balancing product, cost, and reliability</a:t>
            </a:r>
            <a:endParaRPr/>
          </a:p>
        </p:txBody>
      </p:sp>
      <p:sp>
        <p:nvSpPr>
          <p:cNvPr id="221" name="Google Shape;221;p26"/>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❸ Why LangGraph</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2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Designing “Die Hard” multi-agent with LangGraph</a:t>
            </a:r>
            <a:endParaRPr/>
          </a:p>
        </p:txBody>
      </p:sp>
      <p:sp>
        <p:nvSpPr>
          <p:cNvPr id="228" name="Google Shape;228;p2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This talk </a:t>
            </a:r>
            <a:r>
              <a:rPr b="1" lang="en"/>
              <a:t>is not</a:t>
            </a:r>
            <a:endParaRPr b="1"/>
          </a:p>
          <a:p>
            <a:pPr indent="-304800" lvl="1" marL="914400" rtl="0" algn="l">
              <a:spcBef>
                <a:spcPts val="0"/>
              </a:spcBef>
              <a:spcAft>
                <a:spcPts val="0"/>
              </a:spcAft>
              <a:buSzPts val="1200"/>
              <a:buChar char="○"/>
            </a:pPr>
            <a:r>
              <a:rPr lang="en"/>
              <a:t>A LangGraph 101 tutorial</a:t>
            </a:r>
            <a:endParaRPr/>
          </a:p>
          <a:p>
            <a:pPr indent="-304800" lvl="1" marL="914400" rtl="0" algn="l">
              <a:spcBef>
                <a:spcPts val="1000"/>
              </a:spcBef>
              <a:spcAft>
                <a:spcPts val="0"/>
              </a:spcAft>
              <a:buSzPts val="1200"/>
              <a:buChar char="○"/>
            </a:pPr>
            <a:r>
              <a:rPr lang="en"/>
              <a:t>A feature-by-feature walkthrough</a:t>
            </a:r>
            <a:endParaRPr/>
          </a:p>
          <a:p>
            <a:pPr indent="-330200" lvl="0" marL="457200" rtl="0" algn="l">
              <a:spcBef>
                <a:spcPts val="1000"/>
              </a:spcBef>
              <a:spcAft>
                <a:spcPts val="0"/>
              </a:spcAft>
              <a:buSzPts val="1600"/>
              <a:buChar char="●"/>
            </a:pPr>
            <a:r>
              <a:rPr lang="en"/>
              <a:t>This talk </a:t>
            </a:r>
            <a:r>
              <a:rPr b="1" lang="en"/>
              <a:t>is</a:t>
            </a:r>
            <a:endParaRPr b="1"/>
          </a:p>
          <a:p>
            <a:pPr indent="-304800" lvl="1" marL="914400" rtl="0" algn="l">
              <a:spcBef>
                <a:spcPts val="0"/>
              </a:spcBef>
              <a:spcAft>
                <a:spcPts val="0"/>
              </a:spcAft>
              <a:buSzPts val="1200"/>
              <a:buChar char="○"/>
            </a:pPr>
            <a:r>
              <a:rPr lang="en"/>
              <a:t>A field report on </a:t>
            </a:r>
            <a:r>
              <a:rPr lang="en"/>
              <a:t>designing</a:t>
            </a:r>
            <a:r>
              <a:rPr lang="en"/>
              <a:t> resilient multi-agent systems</a:t>
            </a:r>
            <a:endParaRPr/>
          </a:p>
          <a:p>
            <a:pPr indent="-304800" lvl="1" marL="914400" rtl="0" algn="l">
              <a:spcBef>
                <a:spcPts val="1000"/>
              </a:spcBef>
              <a:spcAft>
                <a:spcPts val="0"/>
              </a:spcAft>
              <a:buSzPts val="1200"/>
              <a:buChar char="○"/>
            </a:pPr>
            <a:r>
              <a:rPr lang="en"/>
              <a:t>On top of LangGraph, in real production environments</a:t>
            </a:r>
            <a:endParaRPr/>
          </a:p>
          <a:p>
            <a:pPr indent="0" lvl="0" marL="0" rtl="0" algn="l">
              <a:spcBef>
                <a:spcPts val="10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4" name="Google Shape;234;p2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LangChain &amp; LangGraph Agent Frameworks Reach v1.0</a:t>
            </a:r>
            <a:endParaRPr/>
          </a:p>
        </p:txBody>
      </p:sp>
      <p:pic>
        <p:nvPicPr>
          <p:cNvPr id="235" name="Google Shape;235;p28"/>
          <p:cNvPicPr preferRelativeResize="0"/>
          <p:nvPr/>
        </p:nvPicPr>
        <p:blipFill>
          <a:blip r:embed="rId3">
            <a:alphaModFix/>
          </a:blip>
          <a:stretch>
            <a:fillRect/>
          </a:stretch>
        </p:blipFill>
        <p:spPr>
          <a:xfrm>
            <a:off x="2501363" y="1232825"/>
            <a:ext cx="4141276" cy="3105950"/>
          </a:xfrm>
          <a:prstGeom prst="rect">
            <a:avLst/>
          </a:prstGeom>
          <a:noFill/>
          <a:ln>
            <a:noFill/>
          </a:ln>
        </p:spPr>
      </p:pic>
      <p:sp>
        <p:nvSpPr>
          <p:cNvPr id="236" name="Google Shape;236;p28"/>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https://blog.langchain.com/langchain-langgraph-1dot0/</a:t>
            </a:r>
            <a:endParaRPr sz="600">
              <a:solidFill>
                <a:srgbClr val="999999"/>
              </a:solidFill>
            </a:endParaRPr>
          </a:p>
        </p:txBody>
      </p:sp>
      <p:sp>
        <p:nvSpPr>
          <p:cNvPr id="237" name="Google Shape;237;p28"/>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❹ LangGraph 1.0</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2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LangGraph 1.0: Perfect Timing</a:t>
            </a:r>
            <a:endParaRPr/>
          </a:p>
        </p:txBody>
      </p:sp>
      <p:sp>
        <p:nvSpPr>
          <p:cNvPr id="244" name="Google Shape;244;p2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Timing </a:t>
            </a:r>
            <a:r>
              <a:rPr lang="en"/>
              <a:t>⏲️</a:t>
            </a:r>
            <a:endParaRPr/>
          </a:p>
          <a:p>
            <a:pPr indent="-304800" lvl="1" marL="914400" rtl="0" algn="l">
              <a:spcBef>
                <a:spcPts val="0"/>
              </a:spcBef>
              <a:spcAft>
                <a:spcPts val="0"/>
              </a:spcAft>
              <a:buSzPts val="1200"/>
              <a:buChar char="○"/>
            </a:pPr>
            <a:r>
              <a:rPr lang="en"/>
              <a:t>While mapping our “Stack of Doom”</a:t>
            </a:r>
            <a:endParaRPr/>
          </a:p>
          <a:p>
            <a:pPr indent="-304800" lvl="1" marL="914400" rtl="0" algn="l">
              <a:spcBef>
                <a:spcPts val="1000"/>
              </a:spcBef>
              <a:spcAft>
                <a:spcPts val="0"/>
              </a:spcAft>
              <a:buSzPts val="1200"/>
              <a:buChar char="○"/>
            </a:pPr>
            <a:r>
              <a:rPr lang="en"/>
              <a:t>LangGraph 1.0 was officially released</a:t>
            </a:r>
            <a:endParaRPr/>
          </a:p>
          <a:p>
            <a:pPr indent="-330200" lvl="0" marL="457200" rtl="0" algn="l">
              <a:spcBef>
                <a:spcPts val="1000"/>
              </a:spcBef>
              <a:spcAft>
                <a:spcPts val="0"/>
              </a:spcAft>
              <a:buSzPts val="1600"/>
              <a:buChar char="●"/>
            </a:pPr>
            <a:r>
              <a:rPr lang="en"/>
              <a:t>This raised a key question:</a:t>
            </a:r>
            <a:endParaRPr/>
          </a:p>
          <a:p>
            <a:pPr indent="-304800" lvl="1" marL="914400" rtl="0" algn="l">
              <a:spcBef>
                <a:spcPts val="0"/>
              </a:spcBef>
              <a:spcAft>
                <a:spcPts val="0"/>
              </a:spcAft>
              <a:buSzPts val="1200"/>
              <a:buChar char="○"/>
            </a:pPr>
            <a:r>
              <a:rPr lang="en"/>
              <a:t>“Is this still a demo tool?”</a:t>
            </a:r>
            <a:endParaRPr/>
          </a:p>
          <a:p>
            <a:pPr indent="-304800" lvl="1" marL="914400" rtl="0" algn="l">
              <a:spcBef>
                <a:spcPts val="1000"/>
              </a:spcBef>
              <a:spcAft>
                <a:spcPts val="0"/>
              </a:spcAft>
              <a:buSzPts val="1200"/>
              <a:buChar char="○"/>
            </a:pPr>
            <a:r>
              <a:rPr lang="en"/>
              <a:t>Or “is this ready for </a:t>
            </a:r>
            <a:r>
              <a:rPr b="1" lang="en">
                <a:solidFill>
                  <a:srgbClr val="06E4B4"/>
                </a:solidFill>
                <a:latin typeface="Noto Sans"/>
                <a:ea typeface="Noto Sans"/>
                <a:cs typeface="Noto Sans"/>
                <a:sym typeface="Noto Sans"/>
              </a:rPr>
              <a:t>production</a:t>
            </a:r>
            <a:r>
              <a:rPr lang="en"/>
              <a:t>?”</a:t>
            </a:r>
            <a:endParaRPr/>
          </a:p>
          <a:p>
            <a:pPr indent="0" lvl="0" marL="457200" rtl="0" algn="l">
              <a:spcBef>
                <a:spcPts val="1000"/>
              </a:spcBef>
              <a:spcAft>
                <a:spcPts val="0"/>
              </a:spcAft>
              <a:buNone/>
            </a:pPr>
            <a:r>
              <a:t/>
            </a:r>
            <a:endParaRPr/>
          </a:p>
        </p:txBody>
      </p:sp>
      <p:sp>
        <p:nvSpPr>
          <p:cNvPr id="245" name="Google Shape;245;p29"/>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❹ LangGraph 1.0</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3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LangChain vs LangGraph: Who does What?</a:t>
            </a:r>
            <a:endParaRPr/>
          </a:p>
        </p:txBody>
      </p:sp>
      <p:sp>
        <p:nvSpPr>
          <p:cNvPr id="252" name="Google Shape;252;p3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Use LangChain to shape the agent, Use LangGraph to keep the agent alive</a:t>
            </a:r>
            <a:endParaRPr sz="1500"/>
          </a:p>
        </p:txBody>
      </p:sp>
      <p:graphicFrame>
        <p:nvGraphicFramePr>
          <p:cNvPr id="253" name="Google Shape;253;p30"/>
          <p:cNvGraphicFramePr/>
          <p:nvPr/>
        </p:nvGraphicFramePr>
        <p:xfrm>
          <a:off x="292288" y="1863468"/>
          <a:ext cx="3000000" cy="3000000"/>
        </p:xfrm>
        <a:graphic>
          <a:graphicData uri="http://schemas.openxmlformats.org/drawingml/2006/table">
            <a:tbl>
              <a:tblPr>
                <a:noFill/>
                <a:tableStyleId>{C249F01E-00AC-402C-AB99-F9E77E1CF2BB}</a:tableStyleId>
              </a:tblPr>
              <a:tblGrid>
                <a:gridCol w="1036000"/>
                <a:gridCol w="3483725"/>
              </a:tblGrid>
              <a:tr h="351725">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Framework</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Details</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r>
              <a:tr h="1102250">
                <a:tc>
                  <a:txBody>
                    <a:bodyPr/>
                    <a:lstStyle/>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LangChain</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Linear flow</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Built on top of LangGraph</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Standard agent patterns</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Tool calling &amp; model wrappers</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Great for: “build something </a:t>
                      </a:r>
                      <a:r>
                        <a:rPr b="1" lang="en" sz="1000">
                          <a:solidFill>
                            <a:srgbClr val="FFFFFF"/>
                          </a:solidFill>
                          <a:latin typeface="Noto Sans Mono"/>
                          <a:ea typeface="Noto Sans Mono"/>
                          <a:cs typeface="Noto Sans Mono"/>
                          <a:sym typeface="Noto Sans Mono"/>
                        </a:rPr>
                        <a:t>quickly</a:t>
                      </a:r>
                      <a:r>
                        <a:rPr lang="en" sz="1000">
                          <a:solidFill>
                            <a:srgbClr val="FFFFFF"/>
                          </a:solidFill>
                          <a:latin typeface="Noto Sans Mono"/>
                          <a:ea typeface="Noto Sans Mono"/>
                          <a:cs typeface="Noto Sans Mono"/>
                          <a:sym typeface="Noto Sans Mono"/>
                        </a:rPr>
                        <a:t>”</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106500">
                <a:tc>
                  <a:txBody>
                    <a:bodyPr/>
                    <a:lstStyle/>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LangGraph</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Graph-based flow</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State-based graph runtime</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Long-running workflows</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Checkpoints, interrupt/resume</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Multi/hierarchical agent </a:t>
                      </a:r>
                      <a:r>
                        <a:rPr b="1" lang="en" sz="1000">
                          <a:solidFill>
                            <a:srgbClr val="FFFFFF"/>
                          </a:solidFill>
                          <a:latin typeface="Noto Sans Mono"/>
                          <a:ea typeface="Noto Sans Mono"/>
                          <a:cs typeface="Noto Sans Mono"/>
                          <a:sym typeface="Noto Sans Mono"/>
                        </a:rPr>
                        <a:t>orchestration</a:t>
                      </a:r>
                      <a:endParaRPr b="1"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254" name="Google Shape;254;p30"/>
          <p:cNvPicPr preferRelativeResize="0"/>
          <p:nvPr/>
        </p:nvPicPr>
        <p:blipFill>
          <a:blip r:embed="rId3">
            <a:alphaModFix/>
          </a:blip>
          <a:stretch>
            <a:fillRect/>
          </a:stretch>
        </p:blipFill>
        <p:spPr>
          <a:xfrm>
            <a:off x="4892600" y="1797675"/>
            <a:ext cx="4040424" cy="2693624"/>
          </a:xfrm>
          <a:prstGeom prst="rect">
            <a:avLst/>
          </a:prstGeom>
          <a:noFill/>
          <a:ln>
            <a:noFill/>
          </a:ln>
        </p:spPr>
      </p:pic>
      <p:sp>
        <p:nvSpPr>
          <p:cNvPr id="255" name="Google Shape;255;p30"/>
          <p:cNvSpPr txBox="1"/>
          <p:nvPr/>
        </p:nvSpPr>
        <p:spPr>
          <a:xfrm>
            <a:off x="4979213" y="43322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https://medium.com/data-science-collective/langchain-vs-langgraph-simple-comparison-9798d8c8a95c</a:t>
            </a:r>
            <a:endParaRPr sz="600">
              <a:solidFill>
                <a:srgbClr val="999999"/>
              </a:solidFill>
            </a:endParaRPr>
          </a:p>
        </p:txBody>
      </p:sp>
      <p:sp>
        <p:nvSpPr>
          <p:cNvPr id="256" name="Google Shape;256;p30"/>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❹ LangGraph 1.0</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3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LangChain Multi-Agent Workflow</a:t>
            </a:r>
            <a:endParaRPr/>
          </a:p>
        </p:txBody>
      </p:sp>
      <p:pic>
        <p:nvPicPr>
          <p:cNvPr id="263" name="Google Shape;263;p31"/>
          <p:cNvPicPr preferRelativeResize="0"/>
          <p:nvPr/>
        </p:nvPicPr>
        <p:blipFill rotWithShape="1">
          <a:blip r:embed="rId3">
            <a:alphaModFix/>
          </a:blip>
          <a:srcRect b="0" l="0" r="0" t="14937"/>
          <a:stretch/>
        </p:blipFill>
        <p:spPr>
          <a:xfrm>
            <a:off x="1799163" y="1213413"/>
            <a:ext cx="5545674" cy="3144776"/>
          </a:xfrm>
          <a:prstGeom prst="rect">
            <a:avLst/>
          </a:prstGeom>
          <a:noFill/>
          <a:ln>
            <a:noFill/>
          </a:ln>
        </p:spPr>
      </p:pic>
      <p:sp>
        <p:nvSpPr>
          <p:cNvPr id="264" name="Google Shape;264;p31"/>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https://www.infoservices.com/blogs/artificial-intelligence/langchain-multi-agent-ai-framework-2025</a:t>
            </a:r>
            <a:endParaRPr sz="600">
              <a:solidFill>
                <a:srgbClr val="999999"/>
              </a:solidFill>
            </a:endParaRPr>
          </a:p>
        </p:txBody>
      </p:sp>
      <p:sp>
        <p:nvSpPr>
          <p:cNvPr id="265" name="Google Shape;265;p31"/>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❹ LangGraph 1.0</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3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LangGraph 1.0: From Toy to Real Runtime</a:t>
            </a:r>
            <a:endParaRPr/>
          </a:p>
        </p:txBody>
      </p:sp>
      <p:sp>
        <p:nvSpPr>
          <p:cNvPr id="272" name="Google Shape;272;p3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v</a:t>
            </a:r>
            <a:r>
              <a:rPr lang="en"/>
              <a:t>1.0 felt like a </a:t>
            </a:r>
            <a:r>
              <a:rPr b="1" lang="en"/>
              <a:t>phase shift</a:t>
            </a:r>
            <a:endParaRPr b="1"/>
          </a:p>
          <a:p>
            <a:pPr indent="-304800" lvl="1" marL="914400" rtl="0" algn="l">
              <a:spcBef>
                <a:spcPts val="0"/>
              </a:spcBef>
              <a:spcAft>
                <a:spcPts val="0"/>
              </a:spcAft>
              <a:buSzPts val="1200"/>
              <a:buChar char="○"/>
            </a:pPr>
            <a:r>
              <a:rPr lang="en"/>
              <a:t>From: “Cool research / demo tool”</a:t>
            </a:r>
            <a:endParaRPr/>
          </a:p>
          <a:p>
            <a:pPr indent="-304800" lvl="1" marL="914400" rtl="0" algn="l">
              <a:spcBef>
                <a:spcPts val="1000"/>
              </a:spcBef>
              <a:spcAft>
                <a:spcPts val="0"/>
              </a:spcAft>
              <a:buSzPts val="1200"/>
              <a:buChar char="○"/>
            </a:pPr>
            <a:r>
              <a:rPr lang="en"/>
              <a:t>To: “Potential </a:t>
            </a:r>
            <a:r>
              <a:rPr b="1" lang="en">
                <a:latin typeface="Noto Sans"/>
                <a:ea typeface="Noto Sans"/>
                <a:cs typeface="Noto Sans"/>
                <a:sym typeface="Noto Sans"/>
              </a:rPr>
              <a:t>production</a:t>
            </a:r>
            <a:r>
              <a:rPr lang="en"/>
              <a:t> runtime”</a:t>
            </a:r>
            <a:endParaRPr/>
          </a:p>
          <a:p>
            <a:pPr indent="-330200" lvl="0" marL="457200" rtl="0" algn="l">
              <a:spcBef>
                <a:spcPts val="1000"/>
              </a:spcBef>
              <a:spcAft>
                <a:spcPts val="0"/>
              </a:spcAft>
              <a:buSzPts val="1600"/>
              <a:buChar char="●"/>
            </a:pPr>
            <a:r>
              <a:rPr lang="en"/>
              <a:t>Why it mattered to us</a:t>
            </a:r>
            <a:endParaRPr/>
          </a:p>
          <a:p>
            <a:pPr indent="-304800" lvl="1" marL="914400" rtl="0" algn="l">
              <a:spcBef>
                <a:spcPts val="0"/>
              </a:spcBef>
              <a:spcAft>
                <a:spcPts val="0"/>
              </a:spcAft>
              <a:buSzPts val="1200"/>
              <a:buChar char="○"/>
            </a:pPr>
            <a:r>
              <a:rPr lang="en"/>
              <a:t>Stability for long-running workflows</a:t>
            </a:r>
            <a:endParaRPr/>
          </a:p>
          <a:p>
            <a:pPr indent="-304800" lvl="1" marL="914400" rtl="0" algn="l">
              <a:spcBef>
                <a:spcPts val="1000"/>
              </a:spcBef>
              <a:spcAft>
                <a:spcPts val="0"/>
              </a:spcAft>
              <a:buSzPts val="1200"/>
              <a:buChar char="○"/>
            </a:pPr>
            <a:r>
              <a:rPr lang="en"/>
              <a:t>Durable (parallel) execution + checkpointing</a:t>
            </a:r>
            <a:endParaRPr/>
          </a:p>
          <a:p>
            <a:pPr indent="-304800" lvl="1" marL="914400" rtl="0" algn="l">
              <a:spcBef>
                <a:spcPts val="1000"/>
              </a:spcBef>
              <a:spcAft>
                <a:spcPts val="0"/>
              </a:spcAft>
              <a:buSzPts val="1200"/>
              <a:buChar char="○"/>
            </a:pPr>
            <a:r>
              <a:rPr lang="en"/>
              <a:t>Practical interrupt / resume</a:t>
            </a:r>
            <a:endParaRPr/>
          </a:p>
          <a:p>
            <a:pPr indent="-304800" lvl="1" marL="914400" rtl="0" algn="l">
              <a:spcBef>
                <a:spcPts val="1000"/>
              </a:spcBef>
              <a:spcAft>
                <a:spcPts val="0"/>
              </a:spcAft>
              <a:buSzPts val="1200"/>
              <a:buChar char="○"/>
            </a:pPr>
            <a:r>
              <a:rPr lang="en"/>
              <a:t>Tight integration with LangChain &amp; LangSmith + other Lang-ecosystem</a:t>
            </a:r>
            <a:endParaRPr/>
          </a:p>
          <a:p>
            <a:pPr indent="-330200" lvl="0" marL="457200" rtl="0" algn="l">
              <a:spcBef>
                <a:spcPts val="1000"/>
              </a:spcBef>
              <a:spcAft>
                <a:spcPts val="0"/>
              </a:spcAft>
              <a:buSzPts val="1600"/>
              <a:buChar char="●"/>
            </a:pPr>
            <a:r>
              <a:rPr lang="en"/>
              <a:t>“Can we </a:t>
            </a:r>
            <a:r>
              <a:rPr b="1" lang="en"/>
              <a:t>run production</a:t>
            </a:r>
            <a:r>
              <a:rPr lang="en"/>
              <a:t> on this?”</a:t>
            </a:r>
            <a:endParaRPr/>
          </a:p>
        </p:txBody>
      </p:sp>
      <p:sp>
        <p:nvSpPr>
          <p:cNvPr id="273" name="Google Shape;273;p32"/>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❹ LangGraph 1.0</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3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changed in 1.0</a:t>
            </a:r>
            <a:endParaRPr/>
          </a:p>
        </p:txBody>
      </p:sp>
      <p:pic>
        <p:nvPicPr>
          <p:cNvPr id="280" name="Google Shape;280;p33" title="스크린샷 2025-11-26 오후 4.06.21.png"/>
          <p:cNvPicPr preferRelativeResize="0"/>
          <p:nvPr/>
        </p:nvPicPr>
        <p:blipFill>
          <a:blip r:embed="rId3">
            <a:alphaModFix/>
          </a:blip>
          <a:stretch>
            <a:fillRect/>
          </a:stretch>
        </p:blipFill>
        <p:spPr>
          <a:xfrm>
            <a:off x="1823814" y="928350"/>
            <a:ext cx="5496376" cy="3878051"/>
          </a:xfrm>
          <a:prstGeom prst="rect">
            <a:avLst/>
          </a:prstGeom>
          <a:noFill/>
          <a:ln>
            <a:noFill/>
          </a:ln>
        </p:spPr>
      </p:pic>
      <p:sp>
        <p:nvSpPr>
          <p:cNvPr id="281" name="Google Shape;281;p33"/>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https://docs.langchain.com/oss/python/langgraph/overview</a:t>
            </a:r>
            <a:endParaRPr sz="600">
              <a:solidFill>
                <a:srgbClr val="999999"/>
              </a:solidFill>
            </a:endParaRPr>
          </a:p>
        </p:txBody>
      </p:sp>
      <p:sp>
        <p:nvSpPr>
          <p:cNvPr id="282" name="Google Shape;282;p33"/>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❹ LangGraph 1.0</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8" name="Google Shape;288;p3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changed in 1.0 (That we actually care about)</a:t>
            </a:r>
            <a:endParaRPr/>
          </a:p>
        </p:txBody>
      </p:sp>
      <p:sp>
        <p:nvSpPr>
          <p:cNvPr id="289" name="Google Shape;289;p3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Key aspects we cared about in 1.0 ✅</a:t>
            </a:r>
            <a:endParaRPr/>
          </a:p>
          <a:p>
            <a:pPr indent="-304800" lvl="1" marL="914400" rtl="0" algn="l">
              <a:spcBef>
                <a:spcPts val="0"/>
              </a:spcBef>
              <a:spcAft>
                <a:spcPts val="0"/>
              </a:spcAft>
              <a:buSzPts val="1200"/>
              <a:buChar char="○"/>
            </a:pPr>
            <a:r>
              <a:rPr lang="en"/>
              <a:t>Long-running workflow stability</a:t>
            </a:r>
            <a:endParaRPr/>
          </a:p>
          <a:p>
            <a:pPr indent="-304800" lvl="1" marL="914400" rtl="0" algn="l">
              <a:spcBef>
                <a:spcPts val="1000"/>
              </a:spcBef>
              <a:spcAft>
                <a:spcPts val="0"/>
              </a:spcAft>
              <a:buSzPts val="1200"/>
              <a:buChar char="○"/>
            </a:pPr>
            <a:r>
              <a:rPr lang="en"/>
              <a:t>Durable execution &amp; checkpoints</a:t>
            </a:r>
            <a:endParaRPr/>
          </a:p>
          <a:p>
            <a:pPr indent="-304800" lvl="1" marL="914400" rtl="0" algn="l">
              <a:spcBef>
                <a:spcPts val="1000"/>
              </a:spcBef>
              <a:spcAft>
                <a:spcPts val="0"/>
              </a:spcAft>
              <a:buSzPts val="1200"/>
              <a:buChar char="○"/>
            </a:pPr>
            <a:r>
              <a:rPr lang="en"/>
              <a:t>Interrupt / resume at practical level</a:t>
            </a:r>
            <a:endParaRPr/>
          </a:p>
          <a:p>
            <a:pPr indent="-304800" lvl="1" marL="914400" rtl="0" algn="l">
              <a:spcBef>
                <a:spcPts val="1000"/>
              </a:spcBef>
              <a:spcAft>
                <a:spcPts val="0"/>
              </a:spcAft>
              <a:buSzPts val="1200"/>
              <a:buChar char="○"/>
            </a:pPr>
            <a:r>
              <a:rPr lang="en"/>
              <a:t>Full integration with </a:t>
            </a:r>
            <a:r>
              <a:rPr lang="en"/>
              <a:t>🦜⛓️</a:t>
            </a:r>
            <a:r>
              <a:rPr lang="en"/>
              <a:t>LangChain Runnables</a:t>
            </a:r>
            <a:endParaRPr/>
          </a:p>
          <a:p>
            <a:pPr indent="-304800" lvl="1" marL="914400" rtl="0" algn="l">
              <a:spcBef>
                <a:spcPts val="1000"/>
              </a:spcBef>
              <a:spcAft>
                <a:spcPts val="0"/>
              </a:spcAft>
              <a:buSzPts val="1200"/>
              <a:buChar char="○"/>
            </a:pPr>
            <a:r>
              <a:rPr lang="en"/>
              <a:t>🪢 </a:t>
            </a:r>
            <a:r>
              <a:rPr lang="en"/>
              <a:t>Langfuse integration (+ LangSmith) for observability</a:t>
            </a:r>
            <a:endParaRPr/>
          </a:p>
          <a:p>
            <a:pPr indent="-304800" lvl="1" marL="914400" rtl="0" algn="l">
              <a:spcBef>
                <a:spcPts val="1000"/>
              </a:spcBef>
              <a:spcAft>
                <a:spcPts val="0"/>
              </a:spcAft>
              <a:buSzPts val="1200"/>
              <a:buChar char="○"/>
            </a:pPr>
            <a:r>
              <a:rPr lang="en"/>
              <a:t>Self-hosted agent deployment</a:t>
            </a:r>
            <a:endParaRPr/>
          </a:p>
          <a:p>
            <a:pPr indent="-330200" lvl="0" marL="457200" rtl="0" algn="l">
              <a:spcBef>
                <a:spcPts val="1000"/>
              </a:spcBef>
              <a:spcAft>
                <a:spcPts val="0"/>
              </a:spcAft>
              <a:buSzPts val="1600"/>
              <a:buChar char="●"/>
            </a:pPr>
            <a:r>
              <a:rPr lang="en"/>
              <a:t>More “real orchestration engine for prod”</a:t>
            </a:r>
            <a:endParaRPr/>
          </a:p>
        </p:txBody>
      </p:sp>
      <p:sp>
        <p:nvSpPr>
          <p:cNvPr id="290" name="Google Shape;290;p34"/>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❹ LangGraph 1.0</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8"/>
          <p:cNvSpPr/>
          <p:nvPr/>
        </p:nvSpPr>
        <p:spPr>
          <a:xfrm rot="5400000">
            <a:off x="4559250" y="694525"/>
            <a:ext cx="25500" cy="679800"/>
          </a:xfrm>
          <a:prstGeom prst="rect">
            <a:avLst/>
          </a:prstGeom>
          <a:solidFill>
            <a:srgbClr val="06E4B4"/>
          </a:solidFill>
          <a:ln cap="flat" cmpd="sng" w="9525">
            <a:solidFill>
              <a:srgbClr val="06E4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txBox="1"/>
          <p:nvPr>
            <p:ph type="title"/>
          </p:nvPr>
        </p:nvSpPr>
        <p:spPr>
          <a:xfrm>
            <a:off x="2784300" y="438775"/>
            <a:ext cx="35754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Noto Sans ExtraBold"/>
                <a:ea typeface="Noto Sans ExtraBold"/>
                <a:cs typeface="Noto Sans ExtraBold"/>
                <a:sym typeface="Noto Sans ExtraBold"/>
              </a:rPr>
              <a:t>Contents</a:t>
            </a:r>
            <a:endParaRPr sz="2400">
              <a:solidFill>
                <a:schemeClr val="lt1"/>
              </a:solidFill>
              <a:latin typeface="Noto Sans ExtraBold"/>
              <a:ea typeface="Noto Sans ExtraBold"/>
              <a:cs typeface="Noto Sans ExtraBold"/>
              <a:sym typeface="Noto Sans ExtraBold"/>
            </a:endParaRPr>
          </a:p>
        </p:txBody>
      </p:sp>
      <p:sp>
        <p:nvSpPr>
          <p:cNvPr id="59" name="Google Shape;59;p8"/>
          <p:cNvSpPr txBox="1"/>
          <p:nvPr/>
        </p:nvSpPr>
        <p:spPr>
          <a:xfrm>
            <a:off x="1168772" y="1307427"/>
            <a:ext cx="6440700" cy="325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F7F7F8"/>
                </a:solidFill>
                <a:latin typeface="Noto Sans Mono Medium"/>
                <a:ea typeface="Noto Sans Mono Medium"/>
                <a:cs typeface="Noto Sans Mono Medium"/>
                <a:sym typeface="Noto Sans Mono Medium"/>
              </a:rPr>
              <a:t>Introduction</a:t>
            </a:r>
            <a:endParaRPr>
              <a:solidFill>
                <a:srgbClr val="F7F7F8"/>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rPr lang="en">
                <a:solidFill>
                  <a:srgbClr val="F7F7F8"/>
                </a:solidFill>
                <a:latin typeface="Noto Sans Mono Medium"/>
                <a:ea typeface="Noto Sans Mono Medium"/>
                <a:cs typeface="Noto Sans Mono Medium"/>
                <a:sym typeface="Noto Sans Mono Medium"/>
              </a:rPr>
              <a:t>The Stacks of AI Agent System</a:t>
            </a:r>
            <a:endParaRPr>
              <a:solidFill>
                <a:srgbClr val="F7F7F8"/>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rPr lang="en">
                <a:solidFill>
                  <a:srgbClr val="F7F7F8"/>
                </a:solidFill>
                <a:latin typeface="Noto Sans Mono Medium"/>
                <a:ea typeface="Noto Sans Mono Medium"/>
                <a:cs typeface="Noto Sans Mono Medium"/>
                <a:sym typeface="Noto Sans Mono Medium"/>
              </a:rPr>
              <a:t>Why We Chose LangGraph</a:t>
            </a:r>
            <a:endParaRPr>
              <a:solidFill>
                <a:srgbClr val="F7F7F8"/>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rPr lang="en">
                <a:solidFill>
                  <a:srgbClr val="F7F7F8"/>
                </a:solidFill>
                <a:latin typeface="Noto Sans Mono Medium"/>
                <a:ea typeface="Noto Sans Mono Medium"/>
                <a:cs typeface="Noto Sans Mono Medium"/>
                <a:sym typeface="Noto Sans Mono Medium"/>
              </a:rPr>
              <a:t>What Changed in LangGraph 1.0</a:t>
            </a:r>
            <a:endParaRPr>
              <a:solidFill>
                <a:srgbClr val="F7F7F8"/>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rPr lang="en">
                <a:solidFill>
                  <a:srgbClr val="F7F7F8"/>
                </a:solidFill>
                <a:latin typeface="Noto Sans Mono Medium"/>
                <a:ea typeface="Noto Sans Mono Medium"/>
                <a:cs typeface="Noto Sans Mono Medium"/>
                <a:sym typeface="Noto Sans Mono Medium"/>
              </a:rPr>
              <a:t>Building Resilient Multi-Agent </a:t>
            </a:r>
            <a:endParaRPr>
              <a:solidFill>
                <a:srgbClr val="F7F7F8"/>
              </a:solidFill>
              <a:latin typeface="Noto Sans Mono Medium"/>
              <a:ea typeface="Noto Sans Mono Medium"/>
              <a:cs typeface="Noto Sans Mono Medium"/>
              <a:sym typeface="Noto Sans Mono Medium"/>
            </a:endParaRPr>
          </a:p>
          <a:p>
            <a:pPr indent="0" lvl="0" marL="457200" rtl="0" algn="l">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① LLMs - Multiple sources by design</a:t>
            </a:r>
            <a:endParaRPr sz="1200">
              <a:solidFill>
                <a:schemeClr val="lt1"/>
              </a:solidFill>
              <a:latin typeface="Noto Sans Mono Medium"/>
              <a:ea typeface="Noto Sans Mono Medium"/>
              <a:cs typeface="Noto Sans Mono Medium"/>
              <a:sym typeface="Noto Sans Mono Medium"/>
            </a:endParaRPr>
          </a:p>
          <a:p>
            <a:pPr indent="0" lvl="0" marL="457200" rtl="0" algn="l">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② Context - Feeding the right context</a:t>
            </a:r>
            <a:endParaRPr sz="1200">
              <a:solidFill>
                <a:schemeClr val="lt1"/>
              </a:solidFill>
              <a:latin typeface="Noto Sans Mono Medium"/>
              <a:ea typeface="Noto Sans Mono Medium"/>
              <a:cs typeface="Noto Sans Mono Medium"/>
              <a:sym typeface="Noto Sans Mono Medium"/>
            </a:endParaRPr>
          </a:p>
          <a:p>
            <a:pPr indent="0" lvl="0" marL="457200" rtl="0" algn="l">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③ Orchestration - Where LangGraph shines</a:t>
            </a:r>
            <a:endParaRPr sz="1200">
              <a:solidFill>
                <a:schemeClr val="lt1"/>
              </a:solidFill>
              <a:latin typeface="Noto Sans Mono Medium"/>
              <a:ea typeface="Noto Sans Mono Medium"/>
              <a:cs typeface="Noto Sans Mono Medium"/>
              <a:sym typeface="Noto Sans Mono Medium"/>
            </a:endParaRPr>
          </a:p>
          <a:p>
            <a:pPr indent="0" lvl="0" marL="457200" rtl="0" algn="l">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④ Observability - Can’t fix what you can’t see</a:t>
            </a:r>
            <a:endParaRPr>
              <a:solidFill>
                <a:schemeClr val="lt1"/>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rPr lang="en">
                <a:solidFill>
                  <a:schemeClr val="lt1"/>
                </a:solidFill>
                <a:latin typeface="Noto Sans Mono Medium"/>
                <a:ea typeface="Noto Sans Mono Medium"/>
                <a:cs typeface="Noto Sans Mono Medium"/>
                <a:sym typeface="Noto Sans Mono Medium"/>
              </a:rPr>
              <a:t>Conclusion</a:t>
            </a:r>
            <a:endParaRPr>
              <a:solidFill>
                <a:srgbClr val="F7F7F8"/>
              </a:solidFill>
              <a:latin typeface="Noto Sans Mono Medium"/>
              <a:ea typeface="Noto Sans Mono Medium"/>
              <a:cs typeface="Noto Sans Mono Medium"/>
              <a:sym typeface="Noto Sans Mono Medium"/>
            </a:endParaRPr>
          </a:p>
        </p:txBody>
      </p:sp>
      <p:sp>
        <p:nvSpPr>
          <p:cNvPr id="60" name="Google Shape;60;p8"/>
          <p:cNvSpPr txBox="1"/>
          <p:nvPr/>
        </p:nvSpPr>
        <p:spPr>
          <a:xfrm>
            <a:off x="6962484" y="1307427"/>
            <a:ext cx="1055700" cy="32589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
                <a:solidFill>
                  <a:srgbClr val="F7F7F8"/>
                </a:solidFill>
                <a:latin typeface="Noto Sans Mono Medium"/>
                <a:ea typeface="Noto Sans Mono Medium"/>
                <a:cs typeface="Noto Sans Mono Medium"/>
                <a:sym typeface="Noto Sans Mono Medium"/>
              </a:rPr>
              <a:t> 4</a:t>
            </a:r>
            <a:endParaRPr>
              <a:solidFill>
                <a:srgbClr val="F7F7F8"/>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a:solidFill>
                  <a:srgbClr val="F7F7F8"/>
                </a:solidFill>
                <a:latin typeface="Noto Sans Mono Medium"/>
                <a:ea typeface="Noto Sans Mono Medium"/>
                <a:cs typeface="Noto Sans Mono Medium"/>
                <a:sym typeface="Noto Sans Mono Medium"/>
              </a:rPr>
              <a:t>13</a:t>
            </a:r>
            <a:endParaRPr>
              <a:solidFill>
                <a:srgbClr val="F7F7F8"/>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a:solidFill>
                  <a:srgbClr val="F7F7F8"/>
                </a:solidFill>
                <a:latin typeface="Noto Sans Mono Medium"/>
                <a:ea typeface="Noto Sans Mono Medium"/>
                <a:cs typeface="Noto Sans Mono Medium"/>
                <a:sym typeface="Noto Sans Mono Medium"/>
              </a:rPr>
              <a:t>17</a:t>
            </a:r>
            <a:endParaRPr>
              <a:solidFill>
                <a:srgbClr val="F7F7F8"/>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a:solidFill>
                  <a:srgbClr val="F7F7F8"/>
                </a:solidFill>
                <a:latin typeface="Noto Sans Mono Medium"/>
                <a:ea typeface="Noto Sans Mono Medium"/>
                <a:cs typeface="Noto Sans Mono Medium"/>
                <a:sym typeface="Noto Sans Mono Medium"/>
              </a:rPr>
              <a:t>23</a:t>
            </a:r>
            <a:endParaRPr>
              <a:solidFill>
                <a:srgbClr val="F7F7F8"/>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a:solidFill>
                  <a:schemeClr val="lt1"/>
                </a:solidFill>
                <a:latin typeface="Noto Sans Mono Medium"/>
                <a:ea typeface="Noto Sans Mono Medium"/>
                <a:cs typeface="Noto Sans Mono Medium"/>
                <a:sym typeface="Noto Sans Mono Medium"/>
              </a:rPr>
              <a:t>31</a:t>
            </a:r>
            <a:endParaRPr>
              <a:solidFill>
                <a:schemeClr val="lt1"/>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32</a:t>
            </a:r>
            <a:endParaRPr sz="1200">
              <a:solidFill>
                <a:schemeClr val="lt1"/>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39</a:t>
            </a:r>
            <a:endParaRPr sz="1200">
              <a:solidFill>
                <a:schemeClr val="lt1"/>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54</a:t>
            </a:r>
            <a:endParaRPr sz="1200">
              <a:solidFill>
                <a:schemeClr val="lt1"/>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62</a:t>
            </a:r>
            <a:endParaRPr sz="1200">
              <a:solidFill>
                <a:schemeClr val="lt1"/>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a:solidFill>
                  <a:schemeClr val="lt1"/>
                </a:solidFill>
                <a:latin typeface="Noto Sans Mono Medium"/>
                <a:ea typeface="Noto Sans Mono Medium"/>
                <a:cs typeface="Noto Sans Mono Medium"/>
                <a:sym typeface="Noto Sans Mono Medium"/>
              </a:rPr>
              <a:t>71</a:t>
            </a:r>
            <a:endParaRPr>
              <a:solidFill>
                <a:schemeClr val="lt1"/>
              </a:solidFill>
              <a:latin typeface="Noto Sans Mono Medium"/>
              <a:ea typeface="Noto Sans Mono Medium"/>
              <a:cs typeface="Noto Sans Mono Medium"/>
              <a:sym typeface="Noto Sans Mono Medium"/>
            </a:endParaRPr>
          </a:p>
        </p:txBody>
      </p:sp>
      <p:cxnSp>
        <p:nvCxnSpPr>
          <p:cNvPr id="61" name="Google Shape;61;p8"/>
          <p:cNvCxnSpPr/>
          <p:nvPr/>
        </p:nvCxnSpPr>
        <p:spPr>
          <a:xfrm flipH="1" rot="10800000">
            <a:off x="4125847" y="1493402"/>
            <a:ext cx="3343200" cy="12900"/>
          </a:xfrm>
          <a:prstGeom prst="straightConnector1">
            <a:avLst/>
          </a:prstGeom>
          <a:noFill/>
          <a:ln cap="flat" cmpd="sng" w="9525">
            <a:solidFill>
              <a:srgbClr val="06E4B4"/>
            </a:solidFill>
            <a:prstDash val="dot"/>
            <a:round/>
            <a:headEnd len="med" w="med" type="none"/>
            <a:tailEnd len="med" w="med" type="none"/>
          </a:ln>
        </p:spPr>
      </p:cxnSp>
      <p:cxnSp>
        <p:nvCxnSpPr>
          <p:cNvPr id="62" name="Google Shape;62;p8"/>
          <p:cNvCxnSpPr/>
          <p:nvPr/>
        </p:nvCxnSpPr>
        <p:spPr>
          <a:xfrm flipH="1" rot="10800000">
            <a:off x="4635600" y="1834014"/>
            <a:ext cx="2833200" cy="26100"/>
          </a:xfrm>
          <a:prstGeom prst="straightConnector1">
            <a:avLst/>
          </a:prstGeom>
          <a:noFill/>
          <a:ln cap="flat" cmpd="sng" w="9525">
            <a:solidFill>
              <a:srgbClr val="06E4B4"/>
            </a:solidFill>
            <a:prstDash val="dot"/>
            <a:round/>
            <a:headEnd len="med" w="med" type="none"/>
            <a:tailEnd len="med" w="med" type="none"/>
          </a:ln>
        </p:spPr>
      </p:cxnSp>
      <p:cxnSp>
        <p:nvCxnSpPr>
          <p:cNvPr id="63" name="Google Shape;63;p8"/>
          <p:cNvCxnSpPr/>
          <p:nvPr/>
        </p:nvCxnSpPr>
        <p:spPr>
          <a:xfrm flipH="1" rot="10800000">
            <a:off x="4224965" y="2150452"/>
            <a:ext cx="3243900" cy="24600"/>
          </a:xfrm>
          <a:prstGeom prst="straightConnector1">
            <a:avLst/>
          </a:prstGeom>
          <a:noFill/>
          <a:ln cap="flat" cmpd="sng" w="9525">
            <a:solidFill>
              <a:srgbClr val="06E4B4"/>
            </a:solidFill>
            <a:prstDash val="dot"/>
            <a:round/>
            <a:headEnd len="med" w="med" type="none"/>
            <a:tailEnd len="med" w="med" type="none"/>
          </a:ln>
        </p:spPr>
      </p:cxnSp>
      <p:cxnSp>
        <p:nvCxnSpPr>
          <p:cNvPr id="64" name="Google Shape;64;p8"/>
          <p:cNvCxnSpPr/>
          <p:nvPr/>
        </p:nvCxnSpPr>
        <p:spPr>
          <a:xfrm flipH="1" rot="10800000">
            <a:off x="4693529" y="2503277"/>
            <a:ext cx="2775300" cy="9300"/>
          </a:xfrm>
          <a:prstGeom prst="straightConnector1">
            <a:avLst/>
          </a:prstGeom>
          <a:noFill/>
          <a:ln cap="flat" cmpd="sng" w="9525">
            <a:solidFill>
              <a:srgbClr val="06E4B4"/>
            </a:solidFill>
            <a:prstDash val="dot"/>
            <a:round/>
            <a:headEnd len="med" w="med" type="none"/>
            <a:tailEnd len="med" w="med" type="none"/>
          </a:ln>
        </p:spPr>
      </p:cxnSp>
      <p:cxnSp>
        <p:nvCxnSpPr>
          <p:cNvPr id="65" name="Google Shape;65;p8"/>
          <p:cNvCxnSpPr/>
          <p:nvPr/>
        </p:nvCxnSpPr>
        <p:spPr>
          <a:xfrm flipH="1" rot="10800000">
            <a:off x="5172360" y="2800452"/>
            <a:ext cx="2296200" cy="12000"/>
          </a:xfrm>
          <a:prstGeom prst="straightConnector1">
            <a:avLst/>
          </a:prstGeom>
          <a:noFill/>
          <a:ln cap="flat" cmpd="sng" w="9525">
            <a:solidFill>
              <a:srgbClr val="06E4B4"/>
            </a:solidFill>
            <a:prstDash val="dot"/>
            <a:round/>
            <a:headEnd len="med" w="med" type="none"/>
            <a:tailEnd len="med" w="med" type="none"/>
          </a:ln>
        </p:spPr>
      </p:cxnSp>
      <p:cxnSp>
        <p:nvCxnSpPr>
          <p:cNvPr id="66" name="Google Shape;66;p8"/>
          <p:cNvCxnSpPr/>
          <p:nvPr/>
        </p:nvCxnSpPr>
        <p:spPr>
          <a:xfrm>
            <a:off x="5147917" y="3118225"/>
            <a:ext cx="2320500" cy="2100"/>
          </a:xfrm>
          <a:prstGeom prst="straightConnector1">
            <a:avLst/>
          </a:prstGeom>
          <a:noFill/>
          <a:ln cap="flat" cmpd="sng" w="9525">
            <a:solidFill>
              <a:srgbClr val="06E4B4"/>
            </a:solidFill>
            <a:prstDash val="dot"/>
            <a:round/>
            <a:headEnd len="med" w="med" type="none"/>
            <a:tailEnd len="med" w="med" type="none"/>
          </a:ln>
        </p:spPr>
      </p:cxnSp>
      <p:cxnSp>
        <p:nvCxnSpPr>
          <p:cNvPr id="67" name="Google Shape;67;p8"/>
          <p:cNvCxnSpPr/>
          <p:nvPr/>
        </p:nvCxnSpPr>
        <p:spPr>
          <a:xfrm flipH="1" rot="10800000">
            <a:off x="5337836" y="3383001"/>
            <a:ext cx="2130900" cy="17100"/>
          </a:xfrm>
          <a:prstGeom prst="straightConnector1">
            <a:avLst/>
          </a:prstGeom>
          <a:noFill/>
          <a:ln cap="flat" cmpd="sng" w="9525">
            <a:solidFill>
              <a:srgbClr val="06E4B4"/>
            </a:solidFill>
            <a:prstDash val="dot"/>
            <a:round/>
            <a:headEnd len="med" w="med" type="none"/>
            <a:tailEnd len="med" w="med" type="none"/>
          </a:ln>
        </p:spPr>
      </p:cxnSp>
      <p:cxnSp>
        <p:nvCxnSpPr>
          <p:cNvPr id="68" name="Google Shape;68;p8"/>
          <p:cNvCxnSpPr/>
          <p:nvPr/>
        </p:nvCxnSpPr>
        <p:spPr>
          <a:xfrm flipH="1" rot="10800000">
            <a:off x="5500135" y="3660750"/>
            <a:ext cx="1968600" cy="8100"/>
          </a:xfrm>
          <a:prstGeom prst="straightConnector1">
            <a:avLst/>
          </a:prstGeom>
          <a:noFill/>
          <a:ln cap="flat" cmpd="sng" w="9525">
            <a:solidFill>
              <a:srgbClr val="06E4B4"/>
            </a:solidFill>
            <a:prstDash val="dot"/>
            <a:round/>
            <a:headEnd len="med" w="med" type="none"/>
            <a:tailEnd len="med" w="med" type="none"/>
          </a:ln>
        </p:spPr>
      </p:cxnSp>
      <p:cxnSp>
        <p:nvCxnSpPr>
          <p:cNvPr id="69" name="Google Shape;69;p8"/>
          <p:cNvCxnSpPr/>
          <p:nvPr/>
        </p:nvCxnSpPr>
        <p:spPr>
          <a:xfrm flipH="1" rot="10800000">
            <a:off x="6031425" y="3950600"/>
            <a:ext cx="1425300" cy="12000"/>
          </a:xfrm>
          <a:prstGeom prst="straightConnector1">
            <a:avLst/>
          </a:prstGeom>
          <a:noFill/>
          <a:ln cap="flat" cmpd="sng" w="9525">
            <a:solidFill>
              <a:srgbClr val="06E4B4"/>
            </a:solidFill>
            <a:prstDash val="dot"/>
            <a:round/>
            <a:headEnd len="med" w="med" type="none"/>
            <a:tailEnd len="med" w="med" type="none"/>
          </a:ln>
        </p:spPr>
      </p:cxnSp>
      <p:cxnSp>
        <p:nvCxnSpPr>
          <p:cNvPr id="70" name="Google Shape;70;p8"/>
          <p:cNvCxnSpPr/>
          <p:nvPr/>
        </p:nvCxnSpPr>
        <p:spPr>
          <a:xfrm flipH="1" rot="10800000">
            <a:off x="5160138" y="4221402"/>
            <a:ext cx="2296200" cy="12000"/>
          </a:xfrm>
          <a:prstGeom prst="straightConnector1">
            <a:avLst/>
          </a:prstGeom>
          <a:noFill/>
          <a:ln cap="flat" cmpd="sng" w="9525">
            <a:solidFill>
              <a:srgbClr val="06E4B4"/>
            </a:solidFill>
            <a:prstDash val="dot"/>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3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LangGraph Application Structure</a:t>
            </a:r>
            <a:endParaRPr/>
          </a:p>
        </p:txBody>
      </p:sp>
      <p:pic>
        <p:nvPicPr>
          <p:cNvPr id="297" name="Google Shape;297;p35" title="스크린샷 2025-11-26 오후 4.20.03.png"/>
          <p:cNvPicPr preferRelativeResize="0"/>
          <p:nvPr/>
        </p:nvPicPr>
        <p:blipFill>
          <a:blip r:embed="rId3">
            <a:alphaModFix/>
          </a:blip>
          <a:stretch>
            <a:fillRect/>
          </a:stretch>
        </p:blipFill>
        <p:spPr>
          <a:xfrm>
            <a:off x="1863939" y="974912"/>
            <a:ext cx="5487473" cy="3871776"/>
          </a:xfrm>
          <a:prstGeom prst="rect">
            <a:avLst/>
          </a:prstGeom>
          <a:noFill/>
          <a:ln>
            <a:noFill/>
          </a:ln>
        </p:spPr>
      </p:pic>
      <p:sp>
        <p:nvSpPr>
          <p:cNvPr id="298" name="Google Shape;298;p35"/>
          <p:cNvSpPr txBox="1"/>
          <p:nvPr/>
        </p:nvSpPr>
        <p:spPr>
          <a:xfrm>
            <a:off x="5443901" y="3006324"/>
            <a:ext cx="3999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sp>
        <p:nvSpPr>
          <p:cNvPr id="299" name="Google Shape;299;p35"/>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https://docs.langchain.com/oss/python/langgraph/overview</a:t>
            </a:r>
            <a:endParaRPr sz="600">
              <a:solidFill>
                <a:srgbClr val="999999"/>
              </a:solidFill>
            </a:endParaRPr>
          </a:p>
        </p:txBody>
      </p:sp>
      <p:sp>
        <p:nvSpPr>
          <p:cNvPr id="300" name="Google Shape;300;p35"/>
          <p:cNvSpPr/>
          <p:nvPr/>
        </p:nvSpPr>
        <p:spPr>
          <a:xfrm>
            <a:off x="3450100" y="3256350"/>
            <a:ext cx="2199900" cy="1100100"/>
          </a:xfrm>
          <a:prstGeom prst="roundRect">
            <a:avLst>
              <a:gd fmla="val 7954" name="adj"/>
            </a:avLst>
          </a:prstGeom>
          <a:noFill/>
          <a:ln cap="flat" cmpd="sng" w="19050">
            <a:solidFill>
              <a:srgbClr val="E5004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35"/>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❹ LangGraph 1.0</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36"/>
          <p:cNvSpPr txBox="1"/>
          <p:nvPr/>
        </p:nvSpPr>
        <p:spPr>
          <a:xfrm>
            <a:off x="3625125" y="2115200"/>
            <a:ext cx="5375100" cy="14775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For “</a:t>
            </a:r>
            <a:r>
              <a:rPr i="1" lang="en" sz="1200">
                <a:solidFill>
                  <a:schemeClr val="lt1"/>
                </a:solidFill>
                <a:latin typeface="Noto Sans Mono Medium"/>
                <a:ea typeface="Noto Sans Mono Medium"/>
                <a:cs typeface="Noto Sans Mono Medium"/>
                <a:sym typeface="Noto Sans Mono Medium"/>
              </a:rPr>
              <a:t>Die Hard</a:t>
            </a:r>
            <a:r>
              <a:rPr lang="en" sz="1200">
                <a:solidFill>
                  <a:schemeClr val="lt1"/>
                </a:solidFill>
                <a:latin typeface="Noto Sans Mono Medium"/>
                <a:ea typeface="Noto Sans Mono Medium"/>
                <a:cs typeface="Noto Sans Mono Medium"/>
                <a:sym typeface="Noto Sans Mono Medium"/>
              </a:rPr>
              <a:t>” Agent System</a:t>
            </a:r>
            <a:endParaRPr sz="1200">
              <a:solidFill>
                <a:schemeClr val="lt1"/>
              </a:solidFill>
              <a:latin typeface="Noto Sans Mono Medium"/>
              <a:ea typeface="Noto Sans Mono Medium"/>
              <a:cs typeface="Noto Sans Mono Medium"/>
              <a:sym typeface="Noto Sans Mono Medium"/>
            </a:endParaRPr>
          </a:p>
          <a:p>
            <a:pPr indent="0" lvl="0" marL="457200" rtl="0" algn="l">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  </a:t>
            </a:r>
            <a:r>
              <a:rPr lang="en" sz="1200">
                <a:solidFill>
                  <a:schemeClr val="lt1"/>
                </a:solidFill>
                <a:latin typeface="Noto Sans Mono Medium"/>
                <a:ea typeface="Noto Sans Mono Medium"/>
                <a:cs typeface="Noto Sans Mono Medium"/>
                <a:sym typeface="Noto Sans Mono Medium"/>
              </a:rPr>
              <a:t>① LLMs - Multiple sources by design</a:t>
            </a:r>
            <a:endParaRPr sz="1200">
              <a:solidFill>
                <a:schemeClr val="lt1"/>
              </a:solidFill>
              <a:latin typeface="Noto Sans Mono Medium"/>
              <a:ea typeface="Noto Sans Mono Medium"/>
              <a:cs typeface="Noto Sans Mono Medium"/>
              <a:sym typeface="Noto Sans Mono Medium"/>
            </a:endParaRPr>
          </a:p>
          <a:p>
            <a:pPr indent="0" lvl="0" marL="457200" rtl="0" algn="l">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  ② Context - Feeding the right context</a:t>
            </a:r>
            <a:endParaRPr sz="1200">
              <a:solidFill>
                <a:schemeClr val="lt1"/>
              </a:solidFill>
              <a:latin typeface="Noto Sans Mono Medium"/>
              <a:ea typeface="Noto Sans Mono Medium"/>
              <a:cs typeface="Noto Sans Mono Medium"/>
              <a:sym typeface="Noto Sans Mono Medium"/>
            </a:endParaRPr>
          </a:p>
          <a:p>
            <a:pPr indent="0" lvl="0" marL="457200" rtl="0" algn="l">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  ③ Orchestration - Where LangGraph shines</a:t>
            </a:r>
            <a:endParaRPr sz="1200">
              <a:solidFill>
                <a:schemeClr val="lt1"/>
              </a:solidFill>
              <a:latin typeface="Noto Sans Mono Medium"/>
              <a:ea typeface="Noto Sans Mono Medium"/>
              <a:cs typeface="Noto Sans Mono Medium"/>
              <a:sym typeface="Noto Sans Mono Medium"/>
            </a:endParaRPr>
          </a:p>
          <a:p>
            <a:pPr indent="0" lvl="0" marL="457200" rtl="0" algn="l">
              <a:lnSpc>
                <a:spcPct val="150000"/>
              </a:lnSpc>
              <a:spcBef>
                <a:spcPts val="0"/>
              </a:spcBef>
              <a:spcAft>
                <a:spcPts val="0"/>
              </a:spcAft>
              <a:buNone/>
            </a:pPr>
            <a:r>
              <a:rPr lang="en" sz="1200">
                <a:solidFill>
                  <a:schemeClr val="lt1"/>
                </a:solidFill>
                <a:latin typeface="Noto Sans Mono Medium"/>
                <a:ea typeface="Noto Sans Mono Medium"/>
                <a:cs typeface="Noto Sans Mono Medium"/>
                <a:sym typeface="Noto Sans Mono Medium"/>
              </a:rPr>
              <a:t>  ④ Observability - Can’t fix what you can’t see</a:t>
            </a:r>
            <a:endParaRPr/>
          </a:p>
        </p:txBody>
      </p:sp>
      <p:pic>
        <p:nvPicPr>
          <p:cNvPr id="308" name="Google Shape;308;p36"/>
          <p:cNvPicPr preferRelativeResize="0"/>
          <p:nvPr/>
        </p:nvPicPr>
        <p:blipFill>
          <a:blip r:embed="rId3">
            <a:alphaModFix/>
          </a:blip>
          <a:stretch>
            <a:fillRect/>
          </a:stretch>
        </p:blipFill>
        <p:spPr>
          <a:xfrm>
            <a:off x="751225" y="346024"/>
            <a:ext cx="2967649" cy="44514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3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Stacks of Agent System - ① LLMs</a:t>
            </a:r>
            <a:endParaRPr/>
          </a:p>
        </p:txBody>
      </p:sp>
      <p:pic>
        <p:nvPicPr>
          <p:cNvPr id="315" name="Google Shape;315;p37"/>
          <p:cNvPicPr preferRelativeResize="0"/>
          <p:nvPr/>
        </p:nvPicPr>
        <p:blipFill rotWithShape="1">
          <a:blip r:embed="rId3">
            <a:alphaModFix amt="80000"/>
          </a:blip>
          <a:srcRect b="6266" l="2350" r="3620" t="6580"/>
          <a:stretch/>
        </p:blipFill>
        <p:spPr>
          <a:xfrm>
            <a:off x="685950" y="967075"/>
            <a:ext cx="7772099" cy="3749922"/>
          </a:xfrm>
          <a:prstGeom prst="rect">
            <a:avLst/>
          </a:prstGeom>
          <a:noFill/>
          <a:ln>
            <a:noFill/>
          </a:ln>
        </p:spPr>
      </p:pic>
      <p:pic>
        <p:nvPicPr>
          <p:cNvPr id="316" name="Google Shape;316;p37"/>
          <p:cNvPicPr preferRelativeResize="0"/>
          <p:nvPr/>
        </p:nvPicPr>
        <p:blipFill rotWithShape="1">
          <a:blip r:embed="rId4">
            <a:alphaModFix/>
          </a:blip>
          <a:srcRect b="13745" l="2856" r="63658" t="15513"/>
          <a:stretch/>
        </p:blipFill>
        <p:spPr>
          <a:xfrm>
            <a:off x="792075" y="1381463"/>
            <a:ext cx="2699177" cy="2968301"/>
          </a:xfrm>
          <a:prstGeom prst="rect">
            <a:avLst/>
          </a:prstGeom>
          <a:noFill/>
          <a:ln>
            <a:noFill/>
          </a:ln>
          <a:effectLst>
            <a:outerShdw blurRad="57150" rotWithShape="0" algn="bl" dir="5400000" dist="19050">
              <a:srgbClr val="F3F3F3">
                <a:alpha val="50000"/>
              </a:srgbClr>
            </a:outerShdw>
          </a:effectLst>
        </p:spPr>
      </p:pic>
      <p:sp>
        <p:nvSpPr>
          <p:cNvPr id="317" name="Google Shape;317;p37"/>
          <p:cNvSpPr txBox="1"/>
          <p:nvPr/>
        </p:nvSpPr>
        <p:spPr>
          <a:xfrm rot="2700000">
            <a:off x="7743002" y="1133739"/>
            <a:ext cx="1000839" cy="36232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Copied</a:t>
            </a:r>
            <a:endParaRPr b="1">
              <a:solidFill>
                <a:srgbClr val="06E4B4"/>
              </a:solidFill>
              <a:highlight>
                <a:srgbClr val="434343"/>
              </a:highlight>
              <a:latin typeface="Noto Sans Mono"/>
              <a:ea typeface="Noto Sans Mono"/>
              <a:cs typeface="Noto Sans Mono"/>
              <a:sym typeface="Noto Sans Mono"/>
            </a:endParaRPr>
          </a:p>
        </p:txBody>
      </p:sp>
      <p:sp>
        <p:nvSpPr>
          <p:cNvPr id="318" name="Google Shape;318;p37"/>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3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① LLMs - Multiple sources by design</a:t>
            </a:r>
            <a:endParaRPr/>
          </a:p>
        </p:txBody>
      </p:sp>
      <p:sp>
        <p:nvSpPr>
          <p:cNvPr id="325" name="Google Shape;325;p3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Cloud providers, or LLM Providers</a:t>
            </a:r>
            <a:endParaRPr/>
          </a:p>
          <a:p>
            <a:pPr indent="-304800" lvl="1" marL="914400" rtl="0" algn="l">
              <a:spcBef>
                <a:spcPts val="0"/>
              </a:spcBef>
              <a:spcAft>
                <a:spcPts val="0"/>
              </a:spcAft>
              <a:buSzPts val="1200"/>
              <a:buChar char="○"/>
            </a:pPr>
            <a:r>
              <a:rPr lang="en"/>
              <a:t>Azure + OpenAI</a:t>
            </a:r>
            <a:endParaRPr/>
          </a:p>
          <a:p>
            <a:pPr indent="-304800" lvl="1" marL="914400" rtl="0" algn="l">
              <a:spcBef>
                <a:spcPts val="1000"/>
              </a:spcBef>
              <a:spcAft>
                <a:spcPts val="0"/>
              </a:spcAft>
              <a:buSzPts val="1200"/>
              <a:buChar char="○"/>
            </a:pPr>
            <a:r>
              <a:rPr lang="en"/>
              <a:t>AWS Bedrock + Claude</a:t>
            </a:r>
            <a:endParaRPr/>
          </a:p>
          <a:p>
            <a:pPr indent="-304800" lvl="1" marL="914400" rtl="0" algn="l">
              <a:spcBef>
                <a:spcPts val="1000"/>
              </a:spcBef>
              <a:spcAft>
                <a:spcPts val="0"/>
              </a:spcAft>
              <a:buSzPts val="1200"/>
              <a:buChar char="○"/>
            </a:pPr>
            <a:r>
              <a:rPr lang="en"/>
              <a:t>GCP Vertex AI + Gemini</a:t>
            </a:r>
            <a:endParaRPr/>
          </a:p>
          <a:p>
            <a:pPr indent="-330200" lvl="0" marL="457200" rtl="0" algn="l">
              <a:spcBef>
                <a:spcPts val="1000"/>
              </a:spcBef>
              <a:spcAft>
                <a:spcPts val="0"/>
              </a:spcAft>
              <a:buSzPts val="1600"/>
              <a:buChar char="●"/>
            </a:pPr>
            <a:r>
              <a:rPr lang="en"/>
              <a:t>On-prem OSS serving</a:t>
            </a:r>
            <a:endParaRPr/>
          </a:p>
          <a:p>
            <a:pPr indent="-304800" lvl="1" marL="914400" rtl="0" algn="l">
              <a:spcBef>
                <a:spcPts val="0"/>
              </a:spcBef>
              <a:spcAft>
                <a:spcPts val="0"/>
              </a:spcAft>
              <a:buSzPts val="1200"/>
              <a:buChar char="○"/>
            </a:pPr>
            <a:r>
              <a:rPr lang="en"/>
              <a:t>E.g., gpt-oss-120b, Qwen3, …</a:t>
            </a:r>
            <a:endParaRPr/>
          </a:p>
          <a:p>
            <a:pPr indent="-330200" lvl="0" marL="457200" rtl="0" algn="l">
              <a:spcBef>
                <a:spcPts val="1000"/>
              </a:spcBef>
              <a:spcAft>
                <a:spcPts val="0"/>
              </a:spcAft>
              <a:buSzPts val="1600"/>
              <a:buChar char="●"/>
            </a:pPr>
            <a:r>
              <a:rPr lang="en"/>
              <a:t>Local / fine-tuned models</a:t>
            </a:r>
            <a:endParaRPr/>
          </a:p>
          <a:p>
            <a:pPr indent="-304800" lvl="1" marL="914400" rtl="0" algn="l">
              <a:spcBef>
                <a:spcPts val="0"/>
              </a:spcBef>
              <a:spcAft>
                <a:spcPts val="0"/>
              </a:spcAft>
              <a:buSzPts val="1200"/>
              <a:buChar char="○"/>
            </a:pPr>
            <a:r>
              <a:rPr lang="en"/>
              <a:t>Task-specific fine-tuned small LLMs</a:t>
            </a:r>
            <a:endParaRPr/>
          </a:p>
          <a:p>
            <a:pPr indent="-330200" lvl="0" marL="457200" rtl="0" algn="l">
              <a:spcBef>
                <a:spcPts val="1000"/>
              </a:spcBef>
              <a:spcAft>
                <a:spcPts val="0"/>
              </a:spcAft>
              <a:buSzPts val="1600"/>
              <a:buChar char="●"/>
            </a:pPr>
            <a:r>
              <a:rPr lang="en"/>
              <a:t>Assumption: Agents will route across </a:t>
            </a:r>
            <a:r>
              <a:rPr b="1" lang="en">
                <a:solidFill>
                  <a:srgbClr val="06E4B4"/>
                </a:solidFill>
              </a:rPr>
              <a:t>heterogeneous</a:t>
            </a:r>
            <a:r>
              <a:rPr lang="en"/>
              <a:t> LLM backends</a:t>
            </a:r>
            <a:endParaRPr/>
          </a:p>
        </p:txBody>
      </p:sp>
      <p:sp>
        <p:nvSpPr>
          <p:cNvPr id="326" name="Google Shape;326;p38"/>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2" name="Google Shape;332;p3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real issue behind multi-model strategy</a:t>
            </a:r>
            <a:endParaRPr/>
          </a:p>
        </p:txBody>
      </p:sp>
      <p:sp>
        <p:nvSpPr>
          <p:cNvPr id="333" name="Google Shape;333;p3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Our LLM question </a:t>
            </a:r>
            <a:r>
              <a:rPr b="1" lang="en"/>
              <a:t>was not</a:t>
            </a:r>
            <a:endParaRPr/>
          </a:p>
          <a:p>
            <a:pPr indent="-304800" lvl="1" marL="914400" rtl="0" algn="l">
              <a:spcBef>
                <a:spcPts val="0"/>
              </a:spcBef>
              <a:spcAft>
                <a:spcPts val="0"/>
              </a:spcAft>
              <a:buSzPts val="1200"/>
              <a:buChar char="○"/>
            </a:pPr>
            <a:r>
              <a:rPr lang="en"/>
              <a:t>“How can we use many models?”</a:t>
            </a:r>
            <a:endParaRPr/>
          </a:p>
          <a:p>
            <a:pPr indent="-330200" lvl="0" marL="457200" rtl="0" algn="l">
              <a:spcBef>
                <a:spcPts val="1000"/>
              </a:spcBef>
              <a:spcAft>
                <a:spcPts val="0"/>
              </a:spcAft>
              <a:buSzPts val="1600"/>
              <a:buChar char="●"/>
            </a:pPr>
            <a:r>
              <a:rPr lang="en"/>
              <a:t>Our real question </a:t>
            </a:r>
            <a:r>
              <a:rPr b="1" lang="en"/>
              <a:t>was</a:t>
            </a:r>
            <a:endParaRPr/>
          </a:p>
          <a:p>
            <a:pPr indent="-304800" lvl="1" marL="914400" rtl="0" algn="l">
              <a:spcBef>
                <a:spcPts val="0"/>
              </a:spcBef>
              <a:spcAft>
                <a:spcPts val="0"/>
              </a:spcAft>
              <a:buSzPts val="1200"/>
              <a:buChar char="○"/>
            </a:pPr>
            <a:r>
              <a:rPr lang="en"/>
              <a:t>“How do we make sure the system doesn’t die when one model dies?”</a:t>
            </a:r>
            <a:endParaRPr/>
          </a:p>
          <a:p>
            <a:pPr indent="-304800" lvl="1" marL="914400" rtl="0" algn="l">
              <a:spcBef>
                <a:spcPts val="1000"/>
              </a:spcBef>
              <a:spcAft>
                <a:spcPts val="0"/>
              </a:spcAft>
              <a:buSzPts val="1200"/>
              <a:buChar char="○"/>
            </a:pPr>
            <a:r>
              <a:rPr lang="en"/>
              <a:t>“How can we shift the model for the recent model without any workflow code changes?”</a:t>
            </a:r>
            <a:endParaRPr/>
          </a:p>
          <a:p>
            <a:pPr indent="-330200" lvl="0" marL="457200" rtl="0" algn="l">
              <a:spcBef>
                <a:spcPts val="1000"/>
              </a:spcBef>
              <a:spcAft>
                <a:spcPts val="0"/>
              </a:spcAft>
              <a:buSzPts val="1600"/>
              <a:buChar char="●"/>
            </a:pPr>
            <a:r>
              <a:rPr lang="en"/>
              <a:t>Multi-model  reality:</a:t>
            </a:r>
            <a:endParaRPr/>
          </a:p>
          <a:p>
            <a:pPr indent="-304800" lvl="1" marL="914400" rtl="0" algn="l">
              <a:spcBef>
                <a:spcPts val="0"/>
              </a:spcBef>
              <a:spcAft>
                <a:spcPts val="0"/>
              </a:spcAft>
              <a:buSzPts val="1200"/>
              <a:buChar char="○"/>
            </a:pPr>
            <a:r>
              <a:rPr lang="en"/>
              <a:t>Azure OpenAI, AWS Bedrock, GCP Gemini</a:t>
            </a:r>
            <a:endParaRPr/>
          </a:p>
          <a:p>
            <a:pPr indent="-304800" lvl="1" marL="914400" rtl="0" algn="l">
              <a:spcBef>
                <a:spcPts val="1000"/>
              </a:spcBef>
              <a:spcAft>
                <a:spcPts val="0"/>
              </a:spcAft>
              <a:buSzPts val="1200"/>
              <a:buChar char="○"/>
            </a:pPr>
            <a:r>
              <a:rPr lang="en"/>
              <a:t>On-prem OSS</a:t>
            </a:r>
            <a:endParaRPr/>
          </a:p>
          <a:p>
            <a:pPr indent="-304800" lvl="1" marL="914400" rtl="0" algn="l">
              <a:spcBef>
                <a:spcPts val="1000"/>
              </a:spcBef>
              <a:spcAft>
                <a:spcPts val="0"/>
              </a:spcAft>
              <a:buSzPts val="1200"/>
              <a:buChar char="○"/>
            </a:pPr>
            <a:r>
              <a:rPr lang="en"/>
              <a:t>Local fine-tuned LLMs</a:t>
            </a:r>
            <a:endParaRPr/>
          </a:p>
          <a:p>
            <a:pPr indent="-330200" lvl="0" marL="457200" rtl="0" algn="l">
              <a:spcBef>
                <a:spcPts val="1000"/>
              </a:spcBef>
              <a:spcAft>
                <a:spcPts val="0"/>
              </a:spcAft>
              <a:buSzPts val="1600"/>
              <a:buChar char="●"/>
            </a:pPr>
            <a:r>
              <a:rPr lang="en"/>
              <a:t>Goal: Swap / fail models </a:t>
            </a:r>
            <a:r>
              <a:rPr b="1" lang="en"/>
              <a:t>without</a:t>
            </a:r>
            <a:r>
              <a:rPr lang="en"/>
              <a:t> taking the graph down</a:t>
            </a:r>
            <a:endParaRPr/>
          </a:p>
        </p:txBody>
      </p:sp>
      <p:sp>
        <p:nvSpPr>
          <p:cNvPr id="334" name="Google Shape;334;p39"/>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0" name="Google Shape;340;p4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we didn’t hand-code every provider?</a:t>
            </a:r>
            <a:endParaRPr/>
          </a:p>
        </p:txBody>
      </p:sp>
      <p:sp>
        <p:nvSpPr>
          <p:cNvPr id="341" name="Google Shape;341;p4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Why not </a:t>
            </a:r>
            <a:r>
              <a:rPr lang="en"/>
              <a:t>implement</a:t>
            </a:r>
            <a:r>
              <a:rPr lang="en"/>
              <a:t> per-model logic?</a:t>
            </a:r>
            <a:endParaRPr/>
          </a:p>
          <a:p>
            <a:pPr indent="-304800" lvl="1" marL="914400" rtl="0" algn="l">
              <a:spcBef>
                <a:spcPts val="0"/>
              </a:spcBef>
              <a:spcAft>
                <a:spcPts val="0"/>
              </a:spcAft>
              <a:buSzPts val="1200"/>
              <a:buChar char="○"/>
            </a:pPr>
            <a:r>
              <a:rPr lang="en"/>
              <a:t>Different SDKs</a:t>
            </a:r>
            <a:endParaRPr/>
          </a:p>
          <a:p>
            <a:pPr indent="-304800" lvl="1" marL="914400" rtl="0" algn="l">
              <a:spcBef>
                <a:spcPts val="1000"/>
              </a:spcBef>
              <a:spcAft>
                <a:spcPts val="0"/>
              </a:spcAft>
              <a:buSzPts val="1200"/>
              <a:buChar char="○"/>
            </a:pPr>
            <a:r>
              <a:rPr lang="en"/>
              <a:t>Different parameters</a:t>
            </a:r>
            <a:endParaRPr/>
          </a:p>
          <a:p>
            <a:pPr indent="-304800" lvl="1" marL="914400" rtl="0" algn="l">
              <a:spcBef>
                <a:spcPts val="1000"/>
              </a:spcBef>
              <a:spcAft>
                <a:spcPts val="0"/>
              </a:spcAft>
              <a:buSzPts val="1200"/>
              <a:buChar char="○"/>
            </a:pPr>
            <a:r>
              <a:rPr lang="en"/>
              <a:t>Different error types</a:t>
            </a:r>
            <a:endParaRPr/>
          </a:p>
          <a:p>
            <a:pPr indent="457200" lvl="0" marL="0" rtl="0" algn="l">
              <a:spcBef>
                <a:spcPts val="1000"/>
              </a:spcBef>
              <a:spcAft>
                <a:spcPts val="0"/>
              </a:spcAft>
              <a:buNone/>
            </a:pPr>
            <a:r>
              <a:rPr lang="en" sz="1200">
                <a:latin typeface="Noto Sans Light"/>
                <a:ea typeface="Noto Sans Light"/>
                <a:cs typeface="Noto Sans Light"/>
                <a:sym typeface="Noto Sans Light"/>
              </a:rPr>
              <a:t>→ Managing all of this per-agent = 💀</a:t>
            </a:r>
            <a:endParaRPr sz="1200">
              <a:latin typeface="Noto Sans Light"/>
              <a:ea typeface="Noto Sans Light"/>
              <a:cs typeface="Noto Sans Light"/>
              <a:sym typeface="Noto Sans Light"/>
            </a:endParaRPr>
          </a:p>
          <a:p>
            <a:pPr indent="-330200" lvl="0" marL="457200" rtl="0" algn="l">
              <a:spcBef>
                <a:spcPts val="0"/>
              </a:spcBef>
              <a:spcAft>
                <a:spcPts val="0"/>
              </a:spcAft>
              <a:buSzPts val="1600"/>
              <a:buChar char="●"/>
            </a:pPr>
            <a:r>
              <a:rPr lang="en"/>
              <a:t>Approach</a:t>
            </a:r>
            <a:endParaRPr/>
          </a:p>
          <a:p>
            <a:pPr indent="-304800" lvl="1" marL="914400" rtl="0" algn="l">
              <a:spcBef>
                <a:spcPts val="0"/>
              </a:spcBef>
              <a:spcAft>
                <a:spcPts val="0"/>
              </a:spcAft>
              <a:buSzPts val="1200"/>
              <a:buChar char="○"/>
            </a:pPr>
            <a:r>
              <a:rPr lang="en"/>
              <a:t>Wrap everything behind LangChain’s </a:t>
            </a:r>
            <a:r>
              <a:rPr lang="en">
                <a:highlight>
                  <a:srgbClr val="434343"/>
                </a:highlight>
                <a:latin typeface="Noto Sans Mono Light"/>
                <a:ea typeface="Noto Sans Mono Light"/>
                <a:cs typeface="Noto Sans Mono Light"/>
                <a:sym typeface="Noto Sans Mono Light"/>
              </a:rPr>
              <a:t>BaseChatModel</a:t>
            </a:r>
            <a:endParaRPr>
              <a:highlight>
                <a:srgbClr val="434343"/>
              </a:highlight>
            </a:endParaRPr>
          </a:p>
          <a:p>
            <a:pPr indent="-304800" lvl="1" marL="914400" rtl="0" algn="l">
              <a:spcBef>
                <a:spcPts val="1000"/>
              </a:spcBef>
              <a:spcAft>
                <a:spcPts val="0"/>
              </a:spcAft>
              <a:buSzPts val="1200"/>
              <a:buChar char="○"/>
            </a:pPr>
            <a:r>
              <a:rPr lang="en"/>
              <a:t>Serve OSS via </a:t>
            </a:r>
            <a:r>
              <a:rPr lang="en">
                <a:solidFill>
                  <a:srgbClr val="06E4B4"/>
                </a:solidFill>
              </a:rPr>
              <a:t>vLLM OpenAI-compatible API</a:t>
            </a:r>
            <a:endParaRPr>
              <a:solidFill>
                <a:srgbClr val="06E4B4"/>
              </a:solidFill>
            </a:endParaRPr>
          </a:p>
          <a:p>
            <a:pPr indent="0" lvl="0" marL="457200" rtl="0" algn="l">
              <a:spcBef>
                <a:spcPts val="1000"/>
              </a:spcBef>
              <a:spcAft>
                <a:spcPts val="0"/>
              </a:spcAft>
              <a:buNone/>
            </a:pPr>
            <a:r>
              <a:rPr lang="en" sz="1200">
                <a:latin typeface="Noto Sans Light"/>
                <a:ea typeface="Noto Sans Light"/>
                <a:cs typeface="Noto Sans Light"/>
                <a:sym typeface="Noto Sans Light"/>
              </a:rPr>
              <a:t>→ Swapping models = config change, not code surgery</a:t>
            </a:r>
            <a:endParaRPr/>
          </a:p>
          <a:p>
            <a:pPr indent="0" lvl="0" marL="914400" rtl="0" algn="l">
              <a:spcBef>
                <a:spcPts val="0"/>
              </a:spcBef>
              <a:spcAft>
                <a:spcPts val="0"/>
              </a:spcAft>
              <a:buNone/>
            </a:pPr>
            <a:r>
              <a:t/>
            </a:r>
            <a:endParaRPr sz="1200">
              <a:latin typeface="Noto Sans Light"/>
              <a:ea typeface="Noto Sans Light"/>
              <a:cs typeface="Noto Sans Light"/>
              <a:sym typeface="Noto Sans Light"/>
            </a:endParaRPr>
          </a:p>
        </p:txBody>
      </p:sp>
      <p:sp>
        <p:nvSpPr>
          <p:cNvPr id="342" name="Google Shape;342;p40"/>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4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Code: Unifying Models with </a:t>
            </a:r>
            <a:r>
              <a:rPr b="0" lang="en">
                <a:highlight>
                  <a:srgbClr val="434343"/>
                </a:highlight>
                <a:latin typeface="Noto Sans Mono"/>
                <a:ea typeface="Noto Sans Mono"/>
                <a:cs typeface="Noto Sans Mono"/>
                <a:sym typeface="Noto Sans Mono"/>
              </a:rPr>
              <a:t>BaseChatModel</a:t>
            </a:r>
            <a:endParaRPr b="0">
              <a:highlight>
                <a:srgbClr val="434343"/>
              </a:highlight>
              <a:latin typeface="Noto Sans Mono"/>
              <a:ea typeface="Noto Sans Mono"/>
              <a:cs typeface="Noto Sans Mono"/>
              <a:sym typeface="Noto Sans Mono"/>
            </a:endParaRPr>
          </a:p>
        </p:txBody>
      </p:sp>
      <p:pic>
        <p:nvPicPr>
          <p:cNvPr id="349" name="Google Shape;349;p41" title="carbon (1).png"/>
          <p:cNvPicPr preferRelativeResize="0"/>
          <p:nvPr/>
        </p:nvPicPr>
        <p:blipFill>
          <a:blip r:embed="rId3">
            <a:alphaModFix/>
          </a:blip>
          <a:stretch>
            <a:fillRect/>
          </a:stretch>
        </p:blipFill>
        <p:spPr>
          <a:xfrm>
            <a:off x="791263" y="1355125"/>
            <a:ext cx="3117524" cy="3382501"/>
          </a:xfrm>
          <a:prstGeom prst="rect">
            <a:avLst/>
          </a:prstGeom>
          <a:noFill/>
          <a:ln>
            <a:noFill/>
          </a:ln>
        </p:spPr>
      </p:pic>
      <p:sp>
        <p:nvSpPr>
          <p:cNvPr id="350" name="Google Shape;350;p41"/>
          <p:cNvSpPr txBox="1"/>
          <p:nvPr/>
        </p:nvSpPr>
        <p:spPr>
          <a:xfrm>
            <a:off x="1356275" y="903326"/>
            <a:ext cx="19875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highlight>
                  <a:srgbClr val="434343"/>
                </a:highlight>
                <a:latin typeface="Noto Sans Mono"/>
                <a:ea typeface="Noto Sans Mono"/>
                <a:cs typeface="Noto Sans Mono"/>
                <a:sym typeface="Noto Sans Mono"/>
              </a:rPr>
              <a:t>LangChain &lt; </a:t>
            </a:r>
            <a:r>
              <a:rPr b="1" lang="en">
                <a:solidFill>
                  <a:srgbClr val="FFFFFF"/>
                </a:solidFill>
                <a:highlight>
                  <a:srgbClr val="434343"/>
                </a:highlight>
                <a:latin typeface="Noto Sans Mono"/>
                <a:ea typeface="Noto Sans Mono"/>
                <a:cs typeface="Noto Sans Mono"/>
                <a:sym typeface="Noto Sans Mono"/>
              </a:rPr>
              <a:t>1.0</a:t>
            </a:r>
            <a:endParaRPr b="1">
              <a:solidFill>
                <a:srgbClr val="FFFFFF"/>
              </a:solidFill>
              <a:highlight>
                <a:srgbClr val="434343"/>
              </a:highlight>
              <a:latin typeface="Noto Sans Mono"/>
              <a:ea typeface="Noto Sans Mono"/>
              <a:cs typeface="Noto Sans Mono"/>
              <a:sym typeface="Noto Sans Mono"/>
            </a:endParaRPr>
          </a:p>
        </p:txBody>
      </p:sp>
      <p:sp>
        <p:nvSpPr>
          <p:cNvPr id="351" name="Google Shape;351;p41"/>
          <p:cNvSpPr txBox="1"/>
          <p:nvPr>
            <p:ph idx="1" type="body"/>
          </p:nvPr>
        </p:nvSpPr>
        <p:spPr>
          <a:xfrm>
            <a:off x="4287850" y="1355125"/>
            <a:ext cx="4587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Overview</a:t>
            </a:r>
            <a:endParaRPr b="1" sz="1200"/>
          </a:p>
          <a:p>
            <a:pPr indent="-304800" lvl="0" marL="457200" rtl="0" algn="l">
              <a:spcBef>
                <a:spcPts val="0"/>
              </a:spcBef>
              <a:spcAft>
                <a:spcPts val="0"/>
              </a:spcAft>
              <a:buSzPts val="1200"/>
              <a:buChar char="●"/>
            </a:pPr>
            <a:r>
              <a:rPr lang="en" sz="1200"/>
              <a:t>Hide provider differences behind </a:t>
            </a:r>
            <a:r>
              <a:rPr lang="en" sz="1200">
                <a:highlight>
                  <a:srgbClr val="434343"/>
                </a:highlight>
                <a:latin typeface="Noto Sans Mono Light"/>
                <a:ea typeface="Noto Sans Mono Light"/>
                <a:cs typeface="Noto Sans Mono Light"/>
                <a:sym typeface="Noto Sans Mono Light"/>
              </a:rPr>
              <a:t>BaseChatModel</a:t>
            </a:r>
            <a:endParaRPr sz="1000">
              <a:highlight>
                <a:srgbClr val="434343"/>
              </a:highlight>
            </a:endParaRPr>
          </a:p>
          <a:p>
            <a:pPr indent="-304800" lvl="0" marL="457200" rtl="0" algn="l">
              <a:spcBef>
                <a:spcPts val="0"/>
              </a:spcBef>
              <a:spcAft>
                <a:spcPts val="0"/>
              </a:spcAft>
              <a:buSzPts val="1200"/>
              <a:buChar char="●"/>
            </a:pPr>
            <a:r>
              <a:rPr lang="en" sz="1200"/>
              <a:t>Each provider still needs its own class &amp; params</a:t>
            </a:r>
            <a:endParaRPr sz="1200"/>
          </a:p>
          <a:p>
            <a:pPr indent="-304800" lvl="0" marL="457200" rtl="0" algn="l">
              <a:spcBef>
                <a:spcPts val="0"/>
              </a:spcBef>
              <a:spcAft>
                <a:spcPts val="0"/>
              </a:spcAft>
              <a:buSzPts val="1200"/>
              <a:buChar char="●"/>
            </a:pPr>
            <a:r>
              <a:rPr lang="en" sz="1200"/>
              <a:t>vLLM / OSS is exposed vi OpenAI-compatible HTTP API</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Initialize</a:t>
            </a:r>
            <a:r>
              <a:rPr lang="en" sz="1200"/>
              <a:t> LLM instance via </a:t>
            </a:r>
            <a:r>
              <a:rPr lang="en" sz="1200">
                <a:highlight>
                  <a:srgbClr val="434343"/>
                </a:highlight>
                <a:latin typeface="Noto Sans Mono"/>
                <a:ea typeface="Noto Sans Mono"/>
                <a:cs typeface="Noto Sans Mono"/>
                <a:sym typeface="Noto Sans Mono"/>
              </a:rPr>
              <a:t>g</a:t>
            </a:r>
            <a:r>
              <a:rPr lang="en" sz="1200">
                <a:highlight>
                  <a:srgbClr val="434343"/>
                </a:highlight>
                <a:latin typeface="Noto Sans Mono"/>
                <a:ea typeface="Noto Sans Mono"/>
                <a:cs typeface="Noto Sans Mono"/>
                <a:sym typeface="Noto Sans Mono"/>
              </a:rPr>
              <a:t>et_agent_model</a:t>
            </a:r>
            <a:endParaRPr sz="1200">
              <a:highlight>
                <a:srgbClr val="434343"/>
              </a:highlight>
              <a:latin typeface="Noto Sans Mono"/>
              <a:ea typeface="Noto Sans Mono"/>
              <a:cs typeface="Noto Sans Mono"/>
              <a:sym typeface="Noto Sans Mono"/>
            </a:endParaRPr>
          </a:p>
          <a:p>
            <a:pPr indent="-304800" lvl="0" marL="457200" rtl="0" algn="l">
              <a:spcBef>
                <a:spcPts val="0"/>
              </a:spcBef>
              <a:spcAft>
                <a:spcPts val="0"/>
              </a:spcAft>
              <a:buSzPts val="1200"/>
              <a:buChar char="●"/>
            </a:pPr>
            <a:r>
              <a:rPr lang="en" sz="1200"/>
              <a:t>Single graph node type can now depend on single </a:t>
            </a:r>
            <a:r>
              <a:rPr lang="en" sz="1200">
                <a:highlight>
                  <a:srgbClr val="434343"/>
                </a:highlight>
                <a:latin typeface="Noto Sans Mono Light"/>
                <a:ea typeface="Noto Sans Mono Light"/>
                <a:cs typeface="Noto Sans Mono Light"/>
                <a:sym typeface="Noto Sans Mono Light"/>
              </a:rPr>
              <a:t>BaseChatModel</a:t>
            </a:r>
            <a:r>
              <a:rPr lang="en" sz="1200"/>
              <a:t> interface</a:t>
            </a:r>
            <a:endParaRPr sz="1200"/>
          </a:p>
          <a:p>
            <a:pPr indent="-304800" lvl="0" marL="457200" rtl="0" algn="l">
              <a:spcBef>
                <a:spcPts val="0"/>
              </a:spcBef>
              <a:spcAft>
                <a:spcPts val="0"/>
              </a:spcAft>
              <a:buSzPts val="1200"/>
              <a:buChar char="●"/>
            </a:pPr>
            <a:r>
              <a:rPr lang="en" sz="1200"/>
              <a:t>Swapping models = editing </a:t>
            </a:r>
            <a:r>
              <a:rPr lang="en" sz="1200">
                <a:highlight>
                  <a:srgbClr val="434343"/>
                </a:highlight>
              </a:rPr>
              <a:t>MODEL_REGISTRY</a:t>
            </a:r>
            <a:r>
              <a:rPr lang="en" sz="1200"/>
              <a:t>,</a:t>
            </a:r>
            <a:br>
              <a:rPr lang="en" sz="1200"/>
            </a:br>
            <a:r>
              <a:rPr lang="en" sz="1200"/>
              <a:t>n</a:t>
            </a:r>
            <a:r>
              <a:rPr lang="en" sz="1200"/>
              <a:t>ot touching graph code</a:t>
            </a:r>
            <a:endParaRPr sz="1200"/>
          </a:p>
          <a:p>
            <a:pPr indent="0" lvl="0" marL="0" rtl="0" algn="l">
              <a:spcBef>
                <a:spcPts val="0"/>
              </a:spcBef>
              <a:spcAft>
                <a:spcPts val="0"/>
              </a:spcAft>
              <a:buNone/>
            </a:pPr>
            <a:r>
              <a:rPr lang="en" sz="1200"/>
              <a:t>→ but still need to manually keep imports &amp; provider-specific params in sync</a:t>
            </a:r>
            <a:endParaRPr sz="1200"/>
          </a:p>
          <a:p>
            <a:pPr indent="0" lvl="0" marL="0" rtl="0" algn="l">
              <a:spcBef>
                <a:spcPts val="0"/>
              </a:spcBef>
              <a:spcAft>
                <a:spcPts val="0"/>
              </a:spcAft>
              <a:buNone/>
            </a:pPr>
            <a:r>
              <a:t/>
            </a:r>
            <a:endParaRPr sz="1200"/>
          </a:p>
        </p:txBody>
      </p:sp>
      <p:sp>
        <p:nvSpPr>
          <p:cNvPr id="352" name="Google Shape;352;p41"/>
          <p:cNvSpPr txBox="1"/>
          <p:nvPr/>
        </p:nvSpPr>
        <p:spPr>
          <a:xfrm rot="2700000">
            <a:off x="3267727" y="1352589"/>
            <a:ext cx="1000839" cy="36232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Sample</a:t>
            </a:r>
            <a:endParaRPr b="1">
              <a:solidFill>
                <a:srgbClr val="06E4B4"/>
              </a:solidFill>
              <a:highlight>
                <a:srgbClr val="434343"/>
              </a:highlight>
              <a:latin typeface="Noto Sans Mono"/>
              <a:ea typeface="Noto Sans Mono"/>
              <a:cs typeface="Noto Sans Mono"/>
              <a:sym typeface="Noto Sans Mono"/>
            </a:endParaRPr>
          </a:p>
        </p:txBody>
      </p:sp>
      <p:sp>
        <p:nvSpPr>
          <p:cNvPr id="353" name="Google Shape;353;p41"/>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4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Code: Unifying Models with </a:t>
            </a:r>
            <a:r>
              <a:rPr b="0" lang="en">
                <a:highlight>
                  <a:srgbClr val="434343"/>
                </a:highlight>
                <a:latin typeface="Noto Sans Mono"/>
                <a:ea typeface="Noto Sans Mono"/>
                <a:cs typeface="Noto Sans Mono"/>
                <a:sym typeface="Noto Sans Mono"/>
              </a:rPr>
              <a:t>BaseChatModel</a:t>
            </a:r>
            <a:endParaRPr b="0">
              <a:highlight>
                <a:srgbClr val="434343"/>
              </a:highlight>
              <a:latin typeface="Noto Sans Mono"/>
              <a:ea typeface="Noto Sans Mono"/>
              <a:cs typeface="Noto Sans Mono"/>
              <a:sym typeface="Noto Sans Mono"/>
            </a:endParaRPr>
          </a:p>
        </p:txBody>
      </p:sp>
      <p:sp>
        <p:nvSpPr>
          <p:cNvPr id="360" name="Google Shape;360;p42"/>
          <p:cNvSpPr txBox="1"/>
          <p:nvPr/>
        </p:nvSpPr>
        <p:spPr>
          <a:xfrm>
            <a:off x="1356275" y="903326"/>
            <a:ext cx="19875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highlight>
                  <a:srgbClr val="434343"/>
                </a:highlight>
                <a:latin typeface="Noto Sans Mono"/>
                <a:ea typeface="Noto Sans Mono"/>
                <a:cs typeface="Noto Sans Mono"/>
                <a:sym typeface="Noto Sans Mono"/>
              </a:rPr>
              <a:t>LangChain 1.0+</a:t>
            </a:r>
            <a:endParaRPr b="1">
              <a:solidFill>
                <a:srgbClr val="FFFFFF"/>
              </a:solidFill>
              <a:highlight>
                <a:srgbClr val="434343"/>
              </a:highlight>
              <a:latin typeface="Noto Sans Mono"/>
              <a:ea typeface="Noto Sans Mono"/>
              <a:cs typeface="Noto Sans Mono"/>
              <a:sym typeface="Noto Sans Mono"/>
            </a:endParaRPr>
          </a:p>
        </p:txBody>
      </p:sp>
      <p:sp>
        <p:nvSpPr>
          <p:cNvPr id="361" name="Google Shape;361;p42"/>
          <p:cNvSpPr txBox="1"/>
          <p:nvPr>
            <p:ph idx="1" type="body"/>
          </p:nvPr>
        </p:nvSpPr>
        <p:spPr>
          <a:xfrm>
            <a:off x="4237625" y="1355125"/>
            <a:ext cx="47439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Overview</a:t>
            </a:r>
            <a:endParaRPr b="1" sz="1200"/>
          </a:p>
          <a:p>
            <a:pPr indent="-304800" lvl="0" marL="457200" rtl="0" algn="l">
              <a:spcBef>
                <a:spcPts val="0"/>
              </a:spcBef>
              <a:spcAft>
                <a:spcPts val="0"/>
              </a:spcAft>
              <a:buSzPts val="1200"/>
              <a:buChar char="●"/>
            </a:pPr>
            <a:r>
              <a:rPr lang="en" sz="1200"/>
              <a:t>LangChain 1.0 </a:t>
            </a:r>
            <a:r>
              <a:rPr lang="en" sz="1200">
                <a:highlight>
                  <a:srgbClr val="434343"/>
                </a:highlight>
                <a:latin typeface="Noto Sans Mono"/>
                <a:ea typeface="Noto Sans Mono"/>
                <a:cs typeface="Noto Sans Mono"/>
                <a:sym typeface="Noto Sans Mono"/>
              </a:rPr>
              <a:t>init_chat_model</a:t>
            </a:r>
            <a:r>
              <a:rPr lang="en" sz="1200"/>
              <a:t> gives unified initializer</a:t>
            </a:r>
            <a:endParaRPr sz="1200"/>
          </a:p>
          <a:p>
            <a:pPr indent="-304800" lvl="0" marL="457200" rtl="0" algn="l">
              <a:spcBef>
                <a:spcPts val="0"/>
              </a:spcBef>
              <a:spcAft>
                <a:spcPts val="0"/>
              </a:spcAft>
              <a:buSzPts val="1200"/>
              <a:buChar char="●"/>
            </a:pPr>
            <a:r>
              <a:rPr lang="en" sz="1200"/>
              <a:t>Early version supported, but officially from 1.0+</a:t>
            </a:r>
            <a:endParaRPr sz="1200"/>
          </a:p>
          <a:p>
            <a:pPr indent="-304800" lvl="0" marL="457200" rtl="0" algn="l">
              <a:spcBef>
                <a:spcPts val="0"/>
              </a:spcBef>
              <a:spcAft>
                <a:spcPts val="0"/>
              </a:spcAft>
              <a:buSzPts val="1200"/>
              <a:buChar char="●"/>
            </a:pPr>
            <a:r>
              <a:rPr lang="en" sz="1200"/>
              <a:t>Same graph nodes, different backends via config only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sz="1200"/>
              <a:t>Switching</a:t>
            </a:r>
            <a:r>
              <a:rPr lang="en" sz="1200"/>
              <a:t> providers or moving to vLLM</a:t>
            </a:r>
            <a:endParaRPr sz="1200">
              <a:highlight>
                <a:srgbClr val="434343"/>
              </a:highlight>
              <a:latin typeface="Noto Sans Mono"/>
              <a:ea typeface="Noto Sans Mono"/>
              <a:cs typeface="Noto Sans Mono"/>
              <a:sym typeface="Noto Sans Mono"/>
            </a:endParaRPr>
          </a:p>
          <a:p>
            <a:pPr indent="-304800" lvl="0" marL="457200" rtl="0" algn="l">
              <a:spcBef>
                <a:spcPts val="0"/>
              </a:spcBef>
              <a:spcAft>
                <a:spcPts val="0"/>
              </a:spcAft>
              <a:buSzPts val="1200"/>
              <a:buChar char="●"/>
            </a:pPr>
            <a:r>
              <a:rPr lang="en" sz="1200"/>
              <a:t>Update </a:t>
            </a:r>
            <a:r>
              <a:rPr lang="en" sz="1200">
                <a:highlight>
                  <a:srgbClr val="434343"/>
                </a:highlight>
              </a:rPr>
              <a:t>MODEL_CONFIGS</a:t>
            </a:r>
            <a:endParaRPr sz="1200">
              <a:highlight>
                <a:srgbClr val="434343"/>
              </a:highlight>
            </a:endParaRPr>
          </a:p>
          <a:p>
            <a:pPr indent="0" lvl="0" marL="0" rtl="0" algn="l">
              <a:spcBef>
                <a:spcPts val="0"/>
              </a:spcBef>
              <a:spcAft>
                <a:spcPts val="0"/>
              </a:spcAft>
              <a:buNone/>
            </a:pPr>
            <a:r>
              <a:t/>
            </a:r>
            <a:endParaRPr sz="1200"/>
          </a:p>
        </p:txBody>
      </p:sp>
      <p:pic>
        <p:nvPicPr>
          <p:cNvPr id="362" name="Google Shape;362;p42" title="carbon (2).png"/>
          <p:cNvPicPr preferRelativeResize="0"/>
          <p:nvPr/>
        </p:nvPicPr>
        <p:blipFill>
          <a:blip r:embed="rId3">
            <a:alphaModFix/>
          </a:blip>
          <a:stretch>
            <a:fillRect/>
          </a:stretch>
        </p:blipFill>
        <p:spPr>
          <a:xfrm>
            <a:off x="1008438" y="1355125"/>
            <a:ext cx="2683184" cy="3410998"/>
          </a:xfrm>
          <a:prstGeom prst="rect">
            <a:avLst/>
          </a:prstGeom>
          <a:noFill/>
          <a:ln>
            <a:noFill/>
          </a:ln>
        </p:spPr>
      </p:pic>
      <p:sp>
        <p:nvSpPr>
          <p:cNvPr id="363" name="Google Shape;363;p42"/>
          <p:cNvSpPr txBox="1"/>
          <p:nvPr/>
        </p:nvSpPr>
        <p:spPr>
          <a:xfrm rot="2700000">
            <a:off x="3055227" y="1321339"/>
            <a:ext cx="1000839" cy="36232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Sample</a:t>
            </a:r>
            <a:endParaRPr b="1">
              <a:solidFill>
                <a:srgbClr val="06E4B4"/>
              </a:solidFill>
              <a:highlight>
                <a:srgbClr val="434343"/>
              </a:highlight>
              <a:latin typeface="Noto Sans Mono"/>
              <a:ea typeface="Noto Sans Mono"/>
              <a:cs typeface="Noto Sans Mono"/>
              <a:sym typeface="Noto Sans Mono"/>
            </a:endParaRPr>
          </a:p>
        </p:txBody>
      </p:sp>
      <p:sp>
        <p:nvSpPr>
          <p:cNvPr id="364" name="Google Shape;364;p42"/>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4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Keeping the graph alive with </a:t>
            </a:r>
            <a:r>
              <a:rPr b="0" lang="en">
                <a:highlight>
                  <a:srgbClr val="434343"/>
                </a:highlight>
                <a:latin typeface="Noto Sans Mono"/>
                <a:ea typeface="Noto Sans Mono"/>
                <a:cs typeface="Noto Sans Mono"/>
                <a:sym typeface="Noto Sans Mono"/>
              </a:rPr>
              <a:t>.with_fallbacks()</a:t>
            </a:r>
            <a:endParaRPr b="0">
              <a:highlight>
                <a:srgbClr val="434343"/>
              </a:highlight>
              <a:latin typeface="Noto Sans Mono"/>
              <a:ea typeface="Noto Sans Mono"/>
              <a:cs typeface="Noto Sans Mono"/>
              <a:sym typeface="Noto Sans Mono"/>
            </a:endParaRPr>
          </a:p>
        </p:txBody>
      </p:sp>
      <p:sp>
        <p:nvSpPr>
          <p:cNvPr id="371" name="Google Shape;371;p4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Principle</a:t>
            </a:r>
            <a:endParaRPr/>
          </a:p>
          <a:p>
            <a:pPr indent="-304800" lvl="1" marL="914400" rtl="0" algn="l">
              <a:spcBef>
                <a:spcPts val="0"/>
              </a:spcBef>
              <a:spcAft>
                <a:spcPts val="0"/>
              </a:spcAft>
              <a:buSzPts val="1200"/>
              <a:buChar char="○"/>
            </a:pPr>
            <a:r>
              <a:rPr lang="en"/>
              <a:t>Never expose raw provider errors to the user</a:t>
            </a:r>
            <a:endParaRPr/>
          </a:p>
          <a:p>
            <a:pPr indent="-304800" lvl="1" marL="914400" rtl="0" algn="l">
              <a:spcBef>
                <a:spcPts val="1000"/>
              </a:spcBef>
              <a:spcAft>
                <a:spcPts val="0"/>
              </a:spcAft>
              <a:buSzPts val="1200"/>
              <a:buChar char="○"/>
            </a:pPr>
            <a:r>
              <a:rPr lang="en"/>
              <a:t>Always return some controlled response</a:t>
            </a:r>
            <a:endParaRPr/>
          </a:p>
          <a:p>
            <a:pPr indent="-330200" lvl="0" marL="457200" rtl="0" algn="l">
              <a:spcBef>
                <a:spcPts val="1000"/>
              </a:spcBef>
              <a:spcAft>
                <a:spcPts val="0"/>
              </a:spcAft>
              <a:buSzPts val="1600"/>
              <a:buChar char="●"/>
            </a:pPr>
            <a:r>
              <a:rPr lang="en"/>
              <a:t>Fallback chain example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rgbClr val="06E4B4"/>
                </a:solidFill>
                <a:latin typeface="Noto Sans Light"/>
                <a:ea typeface="Noto Sans Light"/>
                <a:cs typeface="Noto Sans Light"/>
                <a:sym typeface="Noto Sans Light"/>
              </a:rPr>
              <a:t>Some issues reported .with_fallbacks() seems not properly working when streaming</a:t>
            </a:r>
            <a:endParaRPr sz="600">
              <a:solidFill>
                <a:srgbClr val="06E4B4"/>
              </a:solidFill>
              <a:latin typeface="Noto Sans Light"/>
              <a:ea typeface="Noto Sans Light"/>
              <a:cs typeface="Noto Sans Light"/>
              <a:sym typeface="Noto Sans Light"/>
            </a:endParaRPr>
          </a:p>
        </p:txBody>
      </p:sp>
      <p:sp>
        <p:nvSpPr>
          <p:cNvPr id="372" name="Google Shape;372;p43"/>
          <p:cNvSpPr/>
          <p:nvPr/>
        </p:nvSpPr>
        <p:spPr>
          <a:xfrm>
            <a:off x="1331275" y="2643825"/>
            <a:ext cx="3518700" cy="1281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Primary: Azure OpenAI</a:t>
            </a:r>
            <a:endParaRPr sz="1000">
              <a:solidFill>
                <a:srgbClr val="F3F3F3"/>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  → </a:t>
            </a:r>
            <a:r>
              <a:rPr lang="en" sz="1000">
                <a:solidFill>
                  <a:srgbClr val="EA1655"/>
                </a:solidFill>
                <a:latin typeface="Noto Sans Mono Light"/>
                <a:ea typeface="Noto Sans Mono Light"/>
                <a:cs typeface="Noto Sans Mono Light"/>
                <a:sym typeface="Noto Sans Mono Light"/>
              </a:rPr>
              <a:t>on failure</a:t>
            </a:r>
            <a:endParaRPr sz="1000">
              <a:solidFill>
                <a:srgbClr val="EA1655"/>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Fallback1: AWS Bedrock Claude</a:t>
            </a:r>
            <a:endParaRPr sz="1000">
              <a:solidFill>
                <a:srgbClr val="F3F3F3"/>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  → </a:t>
            </a:r>
            <a:r>
              <a:rPr lang="en" sz="1000">
                <a:solidFill>
                  <a:srgbClr val="EA1655"/>
                </a:solidFill>
                <a:latin typeface="Noto Sans Mono Light"/>
                <a:ea typeface="Noto Sans Mono Light"/>
                <a:cs typeface="Noto Sans Mono Light"/>
                <a:sym typeface="Noto Sans Mono Light"/>
              </a:rPr>
              <a:t>on failure</a:t>
            </a:r>
            <a:endParaRPr sz="1000">
              <a:solidFill>
                <a:srgbClr val="EA1655"/>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Fallback2: GPT=OSS via vLLM</a:t>
            </a:r>
            <a:endParaRPr sz="1000">
              <a:solidFill>
                <a:srgbClr val="F3F3F3"/>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  → </a:t>
            </a:r>
            <a:r>
              <a:rPr lang="en" sz="1000">
                <a:solidFill>
                  <a:srgbClr val="EA1655"/>
                </a:solidFill>
                <a:latin typeface="Noto Sans Mono Light"/>
                <a:ea typeface="Noto Sans Mono Light"/>
                <a:cs typeface="Noto Sans Mono Light"/>
                <a:sym typeface="Noto Sans Mono Light"/>
              </a:rPr>
              <a:t>on failure</a:t>
            </a:r>
            <a:endParaRPr sz="1000">
              <a:solidFill>
                <a:srgbClr val="EA1655"/>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Final: safe “service unavailable” message</a:t>
            </a:r>
            <a:endParaRPr sz="1000">
              <a:solidFill>
                <a:srgbClr val="F3F3F3"/>
              </a:solidFill>
              <a:latin typeface="Noto Sans Mono Light"/>
              <a:ea typeface="Noto Sans Mono Light"/>
              <a:cs typeface="Noto Sans Mono Light"/>
              <a:sym typeface="Noto Sans Mono Light"/>
            </a:endParaRPr>
          </a:p>
        </p:txBody>
      </p:sp>
      <p:pic>
        <p:nvPicPr>
          <p:cNvPr id="373" name="Google Shape;373;p43" title="carbon (4).png"/>
          <p:cNvPicPr preferRelativeResize="0"/>
          <p:nvPr/>
        </p:nvPicPr>
        <p:blipFill>
          <a:blip r:embed="rId3">
            <a:alphaModFix/>
          </a:blip>
          <a:stretch>
            <a:fillRect/>
          </a:stretch>
        </p:blipFill>
        <p:spPr>
          <a:xfrm>
            <a:off x="5787650" y="1088550"/>
            <a:ext cx="3120852" cy="3604598"/>
          </a:xfrm>
          <a:prstGeom prst="rect">
            <a:avLst/>
          </a:prstGeom>
          <a:noFill/>
          <a:ln>
            <a:noFill/>
          </a:ln>
        </p:spPr>
      </p:pic>
      <p:sp>
        <p:nvSpPr>
          <p:cNvPr id="374" name="Google Shape;374;p43"/>
          <p:cNvSpPr txBox="1"/>
          <p:nvPr/>
        </p:nvSpPr>
        <p:spPr>
          <a:xfrm rot="2700000">
            <a:off x="8211627" y="1065064"/>
            <a:ext cx="1000839" cy="36232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Sample</a:t>
            </a:r>
            <a:endParaRPr b="1">
              <a:solidFill>
                <a:srgbClr val="06E4B4"/>
              </a:solidFill>
              <a:highlight>
                <a:srgbClr val="434343"/>
              </a:highlight>
              <a:latin typeface="Noto Sans Mono"/>
              <a:ea typeface="Noto Sans Mono"/>
              <a:cs typeface="Noto Sans Mono"/>
              <a:sym typeface="Noto Sans Mono"/>
            </a:endParaRPr>
          </a:p>
        </p:txBody>
      </p:sp>
      <p:sp>
        <p:nvSpPr>
          <p:cNvPr id="375" name="Google Shape;375;p43"/>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4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Stacks of Agent System - ② Context</a:t>
            </a:r>
            <a:endParaRPr/>
          </a:p>
        </p:txBody>
      </p:sp>
      <p:pic>
        <p:nvPicPr>
          <p:cNvPr id="382" name="Google Shape;382;p44"/>
          <p:cNvPicPr preferRelativeResize="0"/>
          <p:nvPr/>
        </p:nvPicPr>
        <p:blipFill rotWithShape="1">
          <a:blip r:embed="rId3">
            <a:alphaModFix amt="80000"/>
          </a:blip>
          <a:srcRect b="6266" l="2350" r="3620" t="6580"/>
          <a:stretch/>
        </p:blipFill>
        <p:spPr>
          <a:xfrm>
            <a:off x="685950" y="967075"/>
            <a:ext cx="7772099" cy="3749922"/>
          </a:xfrm>
          <a:prstGeom prst="rect">
            <a:avLst/>
          </a:prstGeom>
          <a:noFill/>
          <a:ln>
            <a:noFill/>
          </a:ln>
        </p:spPr>
      </p:pic>
      <p:pic>
        <p:nvPicPr>
          <p:cNvPr id="383" name="Google Shape;383;p44"/>
          <p:cNvPicPr preferRelativeResize="0"/>
          <p:nvPr/>
        </p:nvPicPr>
        <p:blipFill rotWithShape="1">
          <a:blip r:embed="rId4">
            <a:alphaModFix/>
          </a:blip>
          <a:srcRect b="8730" l="36424" r="8051" t="50983"/>
          <a:stretch/>
        </p:blipFill>
        <p:spPr>
          <a:xfrm>
            <a:off x="3498775" y="2869775"/>
            <a:ext cx="4591652" cy="1734076"/>
          </a:xfrm>
          <a:prstGeom prst="rect">
            <a:avLst/>
          </a:prstGeom>
          <a:noFill/>
          <a:ln>
            <a:noFill/>
          </a:ln>
          <a:effectLst>
            <a:outerShdw blurRad="57150" rotWithShape="0" algn="bl" dir="5400000" dist="19050">
              <a:srgbClr val="F3F3F3">
                <a:alpha val="50000"/>
              </a:srgbClr>
            </a:outerShdw>
          </a:effectLst>
        </p:spPr>
      </p:pic>
      <p:sp>
        <p:nvSpPr>
          <p:cNvPr id="384" name="Google Shape;384;p44"/>
          <p:cNvSpPr txBox="1"/>
          <p:nvPr/>
        </p:nvSpPr>
        <p:spPr>
          <a:xfrm rot="2700000">
            <a:off x="7743002" y="1133739"/>
            <a:ext cx="1000839" cy="36232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Copied</a:t>
            </a:r>
            <a:endParaRPr b="1">
              <a:solidFill>
                <a:srgbClr val="06E4B4"/>
              </a:solidFill>
              <a:highlight>
                <a:srgbClr val="434343"/>
              </a:highlight>
              <a:latin typeface="Noto Sans Mono"/>
              <a:ea typeface="Noto Sans Mono"/>
              <a:cs typeface="Noto Sans Mono"/>
              <a:sym typeface="Noto Sans Mono"/>
            </a:endParaRPr>
          </a:p>
        </p:txBody>
      </p:sp>
      <p:sp>
        <p:nvSpPr>
          <p:cNvPr id="385" name="Google Shape;385;p44"/>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we really need a framework for agents? 🤔</a:t>
            </a:r>
            <a:endParaRPr/>
          </a:p>
        </p:txBody>
      </p:sp>
      <p:pic>
        <p:nvPicPr>
          <p:cNvPr id="77" name="Google Shape;77;p9"/>
          <p:cNvPicPr preferRelativeResize="0"/>
          <p:nvPr/>
        </p:nvPicPr>
        <p:blipFill>
          <a:blip r:embed="rId3">
            <a:alphaModFix/>
          </a:blip>
          <a:stretch>
            <a:fillRect/>
          </a:stretch>
        </p:blipFill>
        <p:spPr>
          <a:xfrm>
            <a:off x="1706311" y="1263800"/>
            <a:ext cx="5731374" cy="3275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1" name="Google Shape;391;p4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② Context - Everything around the LLM</a:t>
            </a:r>
            <a:endParaRPr/>
          </a:p>
        </p:txBody>
      </p:sp>
      <p:sp>
        <p:nvSpPr>
          <p:cNvPr id="392" name="Google Shape;392;p4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Tools</a:t>
            </a:r>
            <a:endParaRPr/>
          </a:p>
          <a:p>
            <a:pPr indent="-304800" lvl="1" marL="914400" rtl="0" algn="l">
              <a:spcBef>
                <a:spcPts val="0"/>
              </a:spcBef>
              <a:spcAft>
                <a:spcPts val="0"/>
              </a:spcAft>
              <a:buSzPts val="1200"/>
              <a:buChar char="○"/>
            </a:pPr>
            <a:r>
              <a:rPr lang="en"/>
              <a:t>Weather, exchange rates, calculator, …</a:t>
            </a:r>
            <a:endParaRPr/>
          </a:p>
          <a:p>
            <a:pPr indent="-304800" lvl="1" marL="914400" rtl="0" algn="l">
              <a:spcBef>
                <a:spcPts val="1000"/>
              </a:spcBef>
              <a:spcAft>
                <a:spcPts val="0"/>
              </a:spcAft>
              <a:buSzPts val="1200"/>
              <a:buChar char="○"/>
            </a:pPr>
            <a:r>
              <a:rPr lang="en"/>
              <a:t>Custom internal tools</a:t>
            </a:r>
            <a:endParaRPr/>
          </a:p>
          <a:p>
            <a:pPr indent="-330200" lvl="0" marL="457200" rtl="0" algn="l">
              <a:spcBef>
                <a:spcPts val="1000"/>
              </a:spcBef>
              <a:spcAft>
                <a:spcPts val="0"/>
              </a:spcAft>
              <a:buSzPts val="1600"/>
              <a:buChar char="●"/>
            </a:pPr>
            <a:r>
              <a:rPr lang="en"/>
              <a:t>Databases</a:t>
            </a:r>
            <a:endParaRPr/>
          </a:p>
          <a:p>
            <a:pPr indent="-304800" lvl="1" marL="914400" rtl="0" algn="l">
              <a:spcBef>
                <a:spcPts val="0"/>
              </a:spcBef>
              <a:spcAft>
                <a:spcPts val="0"/>
              </a:spcAft>
              <a:buSzPts val="1200"/>
              <a:buChar char="○"/>
            </a:pPr>
            <a:r>
              <a:rPr lang="en"/>
              <a:t>Vector DBs for retrieval / RAG</a:t>
            </a:r>
            <a:endParaRPr/>
          </a:p>
          <a:p>
            <a:pPr indent="-304800" lvl="1" marL="914400" rtl="0" algn="l">
              <a:spcBef>
                <a:spcPts val="1000"/>
              </a:spcBef>
              <a:spcAft>
                <a:spcPts val="0"/>
              </a:spcAft>
              <a:buSzPts val="1200"/>
              <a:buChar char="○"/>
            </a:pPr>
            <a:r>
              <a:rPr lang="en"/>
              <a:t>Legacy DMBS for transactional data</a:t>
            </a:r>
            <a:endParaRPr/>
          </a:p>
          <a:p>
            <a:pPr indent="-330200" lvl="0" marL="457200" rtl="0" algn="l">
              <a:spcBef>
                <a:spcPts val="1000"/>
              </a:spcBef>
              <a:spcAft>
                <a:spcPts val="0"/>
              </a:spcAft>
              <a:buSzPts val="1600"/>
              <a:buChar char="●"/>
            </a:pPr>
            <a:r>
              <a:rPr lang="en"/>
              <a:t>External APIs</a:t>
            </a:r>
            <a:endParaRPr/>
          </a:p>
          <a:p>
            <a:pPr indent="-304800" lvl="1" marL="914400" rtl="0" algn="l">
              <a:spcBef>
                <a:spcPts val="0"/>
              </a:spcBef>
              <a:spcAft>
                <a:spcPts val="0"/>
              </a:spcAft>
              <a:buSzPts val="1200"/>
              <a:buChar char="○"/>
            </a:pPr>
            <a:r>
              <a:rPr lang="en"/>
              <a:t>Third-party services</a:t>
            </a:r>
            <a:endParaRPr/>
          </a:p>
          <a:p>
            <a:pPr indent="-304800" lvl="1" marL="914400" rtl="0" algn="l">
              <a:spcBef>
                <a:spcPts val="1000"/>
              </a:spcBef>
              <a:spcAft>
                <a:spcPts val="0"/>
              </a:spcAft>
              <a:buSzPts val="1200"/>
              <a:buChar char="○"/>
            </a:pPr>
            <a:r>
              <a:rPr lang="en"/>
              <a:t>Partner/internal microservices</a:t>
            </a:r>
            <a:endParaRPr/>
          </a:p>
          <a:p>
            <a:pPr indent="-330200" lvl="0" marL="457200" rtl="0" algn="l">
              <a:spcBef>
                <a:spcPts val="1000"/>
              </a:spcBef>
              <a:spcAft>
                <a:spcPts val="0"/>
              </a:spcAft>
              <a:buSzPts val="1600"/>
              <a:buChar char="●"/>
            </a:pPr>
            <a:r>
              <a:rPr lang="en"/>
              <a:t>In LangGraph, Nodes = “when/how to call which tool with which state”</a:t>
            </a:r>
            <a:endParaRPr/>
          </a:p>
        </p:txBody>
      </p:sp>
      <p:sp>
        <p:nvSpPr>
          <p:cNvPr id="393" name="Google Shape;393;p45"/>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4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Context Engineering: Feeding LLMs the Right Context</a:t>
            </a:r>
            <a:endParaRPr/>
          </a:p>
        </p:txBody>
      </p:sp>
      <p:sp>
        <p:nvSpPr>
          <p:cNvPr id="400" name="Google Shape;400;p46"/>
          <p:cNvSpPr txBox="1"/>
          <p:nvPr>
            <p:ph idx="1" type="body"/>
          </p:nvPr>
        </p:nvSpPr>
        <p:spPr>
          <a:xfrm>
            <a:off x="667025" y="1149363"/>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Agents need carefully chosen context to act effectively.</a:t>
            </a:r>
            <a:endParaRPr sz="1400"/>
          </a:p>
          <a:p>
            <a:pPr indent="0" lvl="0" marL="0" rtl="0" algn="l">
              <a:spcBef>
                <a:spcPts val="0"/>
              </a:spcBef>
              <a:spcAft>
                <a:spcPts val="0"/>
              </a:spcAft>
              <a:buNone/>
            </a:pPr>
            <a:r>
              <a:t/>
            </a:r>
            <a:endParaRPr sz="1400"/>
          </a:p>
        </p:txBody>
      </p:sp>
      <p:pic>
        <p:nvPicPr>
          <p:cNvPr id="401" name="Google Shape;401;p46"/>
          <p:cNvPicPr preferRelativeResize="0"/>
          <p:nvPr/>
        </p:nvPicPr>
        <p:blipFill>
          <a:blip r:embed="rId3">
            <a:alphaModFix/>
          </a:blip>
          <a:stretch>
            <a:fillRect/>
          </a:stretch>
        </p:blipFill>
        <p:spPr>
          <a:xfrm>
            <a:off x="1002750" y="1804962"/>
            <a:ext cx="7209852" cy="2568500"/>
          </a:xfrm>
          <a:prstGeom prst="rect">
            <a:avLst/>
          </a:prstGeom>
          <a:noFill/>
          <a:ln>
            <a:noFill/>
          </a:ln>
        </p:spPr>
      </p:pic>
      <p:sp>
        <p:nvSpPr>
          <p:cNvPr id="402" name="Google Shape;402;p46"/>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https://blog.langchain.com/context-engineering-for-agents/</a:t>
            </a:r>
            <a:endParaRPr sz="600">
              <a:solidFill>
                <a:srgbClr val="999999"/>
              </a:solidFill>
            </a:endParaRPr>
          </a:p>
        </p:txBody>
      </p:sp>
      <p:sp>
        <p:nvSpPr>
          <p:cNvPr id="403" name="Google Shape;403;p46"/>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4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Context Engineering: Feeding LLMs the Right Context</a:t>
            </a:r>
            <a:endParaRPr/>
          </a:p>
        </p:txBody>
      </p:sp>
      <p:sp>
        <p:nvSpPr>
          <p:cNvPr id="410" name="Google Shape;410;p4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Context engineering is the art and science of filling an LLM’s limited context window with just the right information at each step.</a:t>
            </a:r>
            <a:endParaRPr sz="1400"/>
          </a:p>
          <a:p>
            <a:pPr indent="0" lvl="0" marL="0" rtl="0" algn="l">
              <a:spcBef>
                <a:spcPts val="0"/>
              </a:spcBef>
              <a:spcAft>
                <a:spcPts val="0"/>
              </a:spcAft>
              <a:buNone/>
            </a:pPr>
            <a:r>
              <a:t/>
            </a:r>
            <a:endParaRPr/>
          </a:p>
        </p:txBody>
      </p:sp>
      <p:pic>
        <p:nvPicPr>
          <p:cNvPr id="411" name="Google Shape;411;p47"/>
          <p:cNvPicPr preferRelativeResize="0"/>
          <p:nvPr/>
        </p:nvPicPr>
        <p:blipFill>
          <a:blip r:embed="rId3">
            <a:alphaModFix/>
          </a:blip>
          <a:stretch>
            <a:fillRect/>
          </a:stretch>
        </p:blipFill>
        <p:spPr>
          <a:xfrm>
            <a:off x="2399788" y="1830675"/>
            <a:ext cx="4415776" cy="2991900"/>
          </a:xfrm>
          <a:prstGeom prst="rect">
            <a:avLst/>
          </a:prstGeom>
          <a:noFill/>
          <a:ln>
            <a:noFill/>
          </a:ln>
        </p:spPr>
      </p:pic>
      <p:sp>
        <p:nvSpPr>
          <p:cNvPr id="412" name="Google Shape;412;p47"/>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https://blog.langchain.com/context-engineering-for-agents/</a:t>
            </a:r>
            <a:endParaRPr sz="600">
              <a:solidFill>
                <a:srgbClr val="999999"/>
              </a:solidFill>
            </a:endParaRPr>
          </a:p>
        </p:txBody>
      </p:sp>
      <p:sp>
        <p:nvSpPr>
          <p:cNvPr id="413" name="Google Shape;413;p47"/>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4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Context as the Agent’s shield</a:t>
            </a:r>
            <a:endParaRPr/>
          </a:p>
        </p:txBody>
      </p:sp>
      <p:sp>
        <p:nvSpPr>
          <p:cNvPr id="420" name="Google Shape;420;p4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Context = not just “extra prompt text”</a:t>
            </a:r>
            <a:endParaRPr/>
          </a:p>
          <a:p>
            <a:pPr indent="-330200" lvl="0" marL="457200" rtl="0" algn="l">
              <a:spcBef>
                <a:spcPts val="0"/>
              </a:spcBef>
              <a:spcAft>
                <a:spcPts val="0"/>
              </a:spcAft>
              <a:buSzPts val="1600"/>
              <a:buChar char="●"/>
            </a:pPr>
            <a:r>
              <a:rPr lang="en"/>
              <a:t>It’s a </a:t>
            </a:r>
            <a:r>
              <a:rPr lang="en"/>
              <a:t>defensive layer</a:t>
            </a:r>
            <a:r>
              <a:rPr lang="en"/>
              <a:t> for agent survival</a:t>
            </a:r>
            <a:endParaRPr/>
          </a:p>
          <a:p>
            <a:pPr indent="-304800" lvl="1" marL="914400" rtl="0" algn="l">
              <a:spcBef>
                <a:spcPts val="0"/>
              </a:spcBef>
              <a:spcAft>
                <a:spcPts val="0"/>
              </a:spcAft>
              <a:buSzPts val="1200"/>
              <a:buAutoNum type="alphaLcPeriod"/>
            </a:pPr>
            <a:r>
              <a:rPr b="1" lang="en">
                <a:latin typeface="Noto Sans"/>
                <a:ea typeface="Noto Sans"/>
                <a:cs typeface="Noto Sans"/>
                <a:sym typeface="Noto Sans"/>
              </a:rPr>
              <a:t>Pre-context layer</a:t>
            </a:r>
            <a:r>
              <a:rPr lang="en"/>
              <a:t>: Clean &amp; sanitize input before LLM</a:t>
            </a:r>
            <a:endParaRPr/>
          </a:p>
          <a:p>
            <a:pPr indent="-304800" lvl="1" marL="914400" rtl="0" algn="l">
              <a:spcBef>
                <a:spcPts val="1000"/>
              </a:spcBef>
              <a:spcAft>
                <a:spcPts val="0"/>
              </a:spcAft>
              <a:buSzPts val="1200"/>
              <a:buAutoNum type="alphaLcPeriod"/>
            </a:pPr>
            <a:r>
              <a:rPr b="1" lang="en">
                <a:latin typeface="Noto Sans"/>
                <a:ea typeface="Noto Sans"/>
                <a:cs typeface="Noto Sans"/>
                <a:sym typeface="Noto Sans"/>
              </a:rPr>
              <a:t>Execution context layer</a:t>
            </a:r>
            <a:r>
              <a:rPr lang="en"/>
              <a:t>: Keep model/tool calls from exploding</a:t>
            </a:r>
            <a:endParaRPr/>
          </a:p>
          <a:p>
            <a:pPr indent="-304800" lvl="1" marL="914400" rtl="0" algn="l">
              <a:spcBef>
                <a:spcPts val="1000"/>
              </a:spcBef>
              <a:spcAft>
                <a:spcPts val="0"/>
              </a:spcAft>
              <a:buSzPts val="1200"/>
              <a:buAutoNum type="alphaLcPeriod"/>
            </a:pPr>
            <a:r>
              <a:rPr b="1" lang="en">
                <a:latin typeface="Noto Sans"/>
                <a:ea typeface="Noto Sans"/>
                <a:cs typeface="Noto Sans"/>
                <a:sym typeface="Noto Sans"/>
              </a:rPr>
              <a:t>Post-context layer</a:t>
            </a:r>
            <a:r>
              <a:rPr lang="en"/>
              <a:t>: Validate &amp; adapt output for the product</a:t>
            </a:r>
            <a:endParaRPr/>
          </a:p>
          <a:p>
            <a:pPr indent="-330200" lvl="0" marL="457200" rtl="0" algn="l">
              <a:spcBef>
                <a:spcPts val="1000"/>
              </a:spcBef>
              <a:spcAft>
                <a:spcPts val="0"/>
              </a:spcAft>
              <a:buSzPts val="1600"/>
              <a:buChar char="●"/>
            </a:pPr>
            <a:r>
              <a:rPr lang="en"/>
              <a:t>We focus mostly on the </a:t>
            </a:r>
            <a:r>
              <a:rPr lang="en">
                <a:solidFill>
                  <a:srgbClr val="06E4B4"/>
                </a:solidFill>
              </a:rPr>
              <a:t>pre-context layer</a:t>
            </a:r>
            <a:endParaRPr>
              <a:solidFill>
                <a:srgbClr val="06E4B4"/>
              </a:solidFill>
            </a:endParaRPr>
          </a:p>
        </p:txBody>
      </p:sp>
      <p:sp>
        <p:nvSpPr>
          <p:cNvPr id="421" name="Google Shape;421;p48"/>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7" name="Google Shape;427;p4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3-Layer Context Middleware (Pre / Exec / Post)</a:t>
            </a:r>
            <a:endParaRPr/>
          </a:p>
        </p:txBody>
      </p:sp>
      <p:graphicFrame>
        <p:nvGraphicFramePr>
          <p:cNvPr id="428" name="Google Shape;428;p49"/>
          <p:cNvGraphicFramePr/>
          <p:nvPr/>
        </p:nvGraphicFramePr>
        <p:xfrm>
          <a:off x="1065213" y="1138443"/>
          <a:ext cx="3000000" cy="3000000"/>
        </p:xfrm>
        <a:graphic>
          <a:graphicData uri="http://schemas.openxmlformats.org/drawingml/2006/table">
            <a:tbl>
              <a:tblPr>
                <a:noFill/>
                <a:tableStyleId>{C249F01E-00AC-402C-AB99-F9E77E1CF2BB}</a:tableStyleId>
              </a:tblPr>
              <a:tblGrid>
                <a:gridCol w="1607625"/>
                <a:gridCol w="5405925"/>
              </a:tblGrid>
              <a:tr h="333375">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Layer</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Operation</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r>
              <a:tr h="1044700">
                <a:tc>
                  <a:txBody>
                    <a:bodyPr/>
                    <a:lstStyle/>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Pre-context</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l</a:t>
                      </a:r>
                      <a:r>
                        <a:rPr lang="en" sz="1000">
                          <a:solidFill>
                            <a:srgbClr val="FFFFFF"/>
                          </a:solidFill>
                          <a:latin typeface="Noto Sans Mono"/>
                          <a:ea typeface="Noto Sans Mono"/>
                          <a:cs typeface="Noto Sans Mono"/>
                          <a:sym typeface="Noto Sans Mono"/>
                        </a:rPr>
                        <a:t>ayer </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(before LLM)</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Input cleaning &amp; normalization</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Length control (summaries / trims)</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PII removal</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Intent classification / safety filter</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Context shaping (decide if RAG is needed)</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36225">
                <a:tc>
                  <a:txBody>
                    <a:bodyPr/>
                    <a:lstStyle/>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Execution context</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l</a:t>
                      </a:r>
                      <a:r>
                        <a:rPr lang="en" sz="1000">
                          <a:solidFill>
                            <a:srgbClr val="FFFFFF"/>
                          </a:solidFill>
                          <a:latin typeface="Noto Sans Mono"/>
                          <a:ea typeface="Noto Sans Mono"/>
                          <a:cs typeface="Noto Sans Mono"/>
                          <a:sym typeface="Noto Sans Mono"/>
                        </a:rPr>
                        <a:t>ayer</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(during calls)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Limit model call count</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LImit tool calls &amp; recursion</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Timeouts / circuit breakers</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Fallback model routing</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HITL intercepts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892475">
                <a:tc>
                  <a:txBody>
                    <a:bodyPr/>
                    <a:lstStyle/>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Post-context</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l</a:t>
                      </a:r>
                      <a:r>
                        <a:rPr lang="en" sz="1000">
                          <a:solidFill>
                            <a:srgbClr val="FFFFFF"/>
                          </a:solidFill>
                          <a:latin typeface="Noto Sans Mono"/>
                          <a:ea typeface="Noto Sans Mono"/>
                          <a:cs typeface="Noto Sans Mono"/>
                          <a:sym typeface="Noto Sans Mono"/>
                        </a:rPr>
                        <a:t>ayer</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(after LLM)</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Output normalization</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Safety filtering</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Quality threshold → redirect / degrade</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Summarized or downgraded responses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429" name="Google Shape;429;p49"/>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5" name="Google Shape;435;p5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LangChain’s Agent Loop</a:t>
            </a:r>
            <a:endParaRPr/>
          </a:p>
        </p:txBody>
      </p:sp>
      <p:sp>
        <p:nvSpPr>
          <p:cNvPr id="436" name="Google Shape;436;p5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Middleware provides to handle pre, exec, post context layers </a:t>
            </a:r>
            <a:r>
              <a:rPr lang="en"/>
              <a:t>seamlessly</a:t>
            </a:r>
            <a:endParaRPr/>
          </a:p>
        </p:txBody>
      </p:sp>
      <p:pic>
        <p:nvPicPr>
          <p:cNvPr id="437" name="Google Shape;437;p50"/>
          <p:cNvPicPr preferRelativeResize="0"/>
          <p:nvPr/>
        </p:nvPicPr>
        <p:blipFill>
          <a:blip r:embed="rId3">
            <a:alphaModFix/>
          </a:blip>
          <a:stretch>
            <a:fillRect/>
          </a:stretch>
        </p:blipFill>
        <p:spPr>
          <a:xfrm>
            <a:off x="1630675" y="2122850"/>
            <a:ext cx="2170850" cy="1939300"/>
          </a:xfrm>
          <a:prstGeom prst="rect">
            <a:avLst/>
          </a:prstGeom>
          <a:noFill/>
          <a:ln>
            <a:noFill/>
          </a:ln>
        </p:spPr>
      </p:pic>
      <p:pic>
        <p:nvPicPr>
          <p:cNvPr id="438" name="Google Shape;438;p50"/>
          <p:cNvPicPr preferRelativeResize="0"/>
          <p:nvPr/>
        </p:nvPicPr>
        <p:blipFill>
          <a:blip r:embed="rId4">
            <a:alphaModFix/>
          </a:blip>
          <a:stretch>
            <a:fillRect/>
          </a:stretch>
        </p:blipFill>
        <p:spPr>
          <a:xfrm>
            <a:off x="5240400" y="1642400"/>
            <a:ext cx="2589450" cy="2900199"/>
          </a:xfrm>
          <a:prstGeom prst="rect">
            <a:avLst/>
          </a:prstGeom>
          <a:noFill/>
          <a:ln>
            <a:noFill/>
          </a:ln>
        </p:spPr>
      </p:pic>
      <p:sp>
        <p:nvSpPr>
          <p:cNvPr id="439" name="Google Shape;439;p50"/>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https://docs.langchain.com/oss/python/langchain/middleware/overview#the-agent-loop</a:t>
            </a:r>
            <a:endParaRPr sz="600">
              <a:solidFill>
                <a:srgbClr val="999999"/>
              </a:solidFill>
            </a:endParaRPr>
          </a:p>
        </p:txBody>
      </p:sp>
      <p:sp>
        <p:nvSpPr>
          <p:cNvPr id="440" name="Google Shape;440;p50"/>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p5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 Shrink the input, Save the run</a:t>
            </a:r>
            <a:endParaRPr/>
          </a:p>
        </p:txBody>
      </p:sp>
      <p:sp>
        <p:nvSpPr>
          <p:cNvPr id="447" name="Google Shape;447;p5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Problem</a:t>
            </a:r>
            <a:endParaRPr/>
          </a:p>
          <a:p>
            <a:pPr indent="-304800" lvl="1" marL="914400" rtl="0" algn="l">
              <a:spcBef>
                <a:spcPts val="0"/>
              </a:spcBef>
              <a:spcAft>
                <a:spcPts val="0"/>
              </a:spcAft>
              <a:buSzPts val="1200"/>
              <a:buChar char="○"/>
            </a:pPr>
            <a:r>
              <a:rPr lang="en"/>
              <a:t>Long chat history + raw tool/DB dumps → token explosion</a:t>
            </a:r>
            <a:endParaRPr/>
          </a:p>
          <a:p>
            <a:pPr indent="-304800" lvl="1" marL="914400" rtl="0" algn="l">
              <a:spcBef>
                <a:spcPts val="1000"/>
              </a:spcBef>
              <a:spcAft>
                <a:spcPts val="0"/>
              </a:spcAft>
              <a:buSzPts val="1200"/>
              <a:buChar char="○"/>
            </a:pPr>
            <a:r>
              <a:rPr lang="en">
                <a:solidFill>
                  <a:srgbClr val="06E4B4"/>
                </a:solidFill>
              </a:rPr>
              <a:t>Context length errors</a:t>
            </a:r>
            <a:r>
              <a:rPr lang="en"/>
              <a:t> and failed runs</a:t>
            </a:r>
            <a:endParaRPr/>
          </a:p>
          <a:p>
            <a:pPr indent="-330200" lvl="0" marL="457200" rtl="0" algn="l">
              <a:spcBef>
                <a:spcPts val="1000"/>
              </a:spcBef>
              <a:spcAft>
                <a:spcPts val="0"/>
              </a:spcAft>
              <a:buSzPts val="1600"/>
              <a:buChar char="●"/>
            </a:pPr>
            <a:r>
              <a:rPr lang="en"/>
              <a:t>Strategy in LangGraph</a:t>
            </a:r>
            <a:endParaRPr/>
          </a:p>
          <a:p>
            <a:pPr indent="-304800" lvl="1" marL="914400" rtl="0" algn="l">
              <a:spcBef>
                <a:spcPts val="0"/>
              </a:spcBef>
              <a:spcAft>
                <a:spcPts val="0"/>
              </a:spcAft>
              <a:buSzPts val="1200"/>
              <a:buChar char="○"/>
            </a:pPr>
            <a:r>
              <a:rPr lang="en"/>
              <a:t>Use </a:t>
            </a:r>
            <a:r>
              <a:rPr lang="en">
                <a:highlight>
                  <a:srgbClr val="434343"/>
                </a:highlight>
                <a:latin typeface="Noto Sans Mono Light"/>
                <a:ea typeface="Noto Sans Mono Light"/>
                <a:cs typeface="Noto Sans Mono Light"/>
                <a:sym typeface="Noto Sans Mono Light"/>
              </a:rPr>
              <a:t>pre_model_hook</a:t>
            </a:r>
            <a:r>
              <a:rPr lang="en"/>
              <a:t> (now middleware in 1.0)</a:t>
            </a:r>
            <a:endParaRPr/>
          </a:p>
          <a:p>
            <a:pPr indent="-304800" lvl="1" marL="914400" rtl="0" algn="l">
              <a:spcBef>
                <a:spcPts val="1000"/>
              </a:spcBef>
              <a:spcAft>
                <a:spcPts val="0"/>
              </a:spcAft>
              <a:buSzPts val="1200"/>
              <a:buChar char="○"/>
            </a:pPr>
            <a:r>
              <a:rPr lang="en"/>
              <a:t>Insert </a:t>
            </a:r>
            <a:r>
              <a:rPr b="1" lang="en">
                <a:latin typeface="Noto Sans"/>
                <a:ea typeface="Noto Sans"/>
                <a:cs typeface="Noto Sans"/>
                <a:sym typeface="Noto Sans"/>
              </a:rPr>
              <a:t>summary / trim nodes</a:t>
            </a:r>
            <a:r>
              <a:rPr lang="en"/>
              <a:t> before LLM calls</a:t>
            </a:r>
            <a:endParaRPr/>
          </a:p>
          <a:p>
            <a:pPr indent="-330200" lvl="0" marL="457200" rtl="0" algn="l">
              <a:spcBef>
                <a:spcPts val="1000"/>
              </a:spcBef>
              <a:spcAft>
                <a:spcPts val="0"/>
              </a:spcAft>
              <a:buSzPts val="1600"/>
              <a:buChar char="●"/>
            </a:pPr>
            <a:r>
              <a:rPr lang="en"/>
              <a:t>Preserve the </a:t>
            </a:r>
            <a:r>
              <a:rPr lang="en" u="sng"/>
              <a:t>minimal context</a:t>
            </a:r>
            <a:r>
              <a:rPr lang="en"/>
              <a:t> needed for the current decision</a:t>
            </a:r>
            <a:endParaRPr/>
          </a:p>
          <a:p>
            <a:pPr indent="-330200" lvl="0" marL="457200" rtl="0" algn="l">
              <a:spcBef>
                <a:spcPts val="0"/>
              </a:spcBef>
              <a:spcAft>
                <a:spcPts val="0"/>
              </a:spcAft>
              <a:buSzPts val="1600"/>
              <a:buChar char="●"/>
            </a:pPr>
            <a:r>
              <a:rPr lang="en"/>
              <a:t>Token limit errors are handled at the system level, not left to chance</a:t>
            </a:r>
            <a:endParaRPr/>
          </a:p>
        </p:txBody>
      </p:sp>
      <p:sp>
        <p:nvSpPr>
          <p:cNvPr id="448" name="Google Shape;448;p51"/>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5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 Shrink the input, Save the run</a:t>
            </a:r>
            <a:endParaRPr/>
          </a:p>
        </p:txBody>
      </p:sp>
      <p:pic>
        <p:nvPicPr>
          <p:cNvPr id="455" name="Google Shape;455;p52"/>
          <p:cNvPicPr preferRelativeResize="0"/>
          <p:nvPr/>
        </p:nvPicPr>
        <p:blipFill>
          <a:blip r:embed="rId3">
            <a:alphaModFix/>
          </a:blip>
          <a:stretch>
            <a:fillRect/>
          </a:stretch>
        </p:blipFill>
        <p:spPr>
          <a:xfrm>
            <a:off x="1820588" y="1237525"/>
            <a:ext cx="5683623" cy="3159499"/>
          </a:xfrm>
          <a:prstGeom prst="rect">
            <a:avLst/>
          </a:prstGeom>
          <a:noFill/>
          <a:ln>
            <a:noFill/>
          </a:ln>
        </p:spPr>
      </p:pic>
      <p:sp>
        <p:nvSpPr>
          <p:cNvPr id="456" name="Google Shape;456;p52"/>
          <p:cNvSpPr txBox="1"/>
          <p:nvPr/>
        </p:nvSpPr>
        <p:spPr>
          <a:xfrm>
            <a:off x="4057002" y="4806400"/>
            <a:ext cx="4602300" cy="22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https://community.openai.com/t/this-models-maximum-context-length-is-8193-tokens-does-not-make-sense/288627</a:t>
            </a:r>
            <a:endParaRPr sz="600">
              <a:solidFill>
                <a:srgbClr val="999999"/>
              </a:solidFill>
            </a:endParaRPr>
          </a:p>
        </p:txBody>
      </p:sp>
      <p:sp>
        <p:nvSpPr>
          <p:cNvPr id="457" name="Google Shape;457;p52"/>
          <p:cNvSpPr txBox="1"/>
          <p:nvPr/>
        </p:nvSpPr>
        <p:spPr>
          <a:xfrm rot="2700000">
            <a:off x="6795977" y="1277564"/>
            <a:ext cx="1000839" cy="36232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Example</a:t>
            </a:r>
            <a:endParaRPr b="1">
              <a:solidFill>
                <a:srgbClr val="06E4B4"/>
              </a:solidFill>
              <a:highlight>
                <a:srgbClr val="434343"/>
              </a:highlight>
              <a:latin typeface="Noto Sans Mono"/>
              <a:ea typeface="Noto Sans Mono"/>
              <a:cs typeface="Noto Sans Mono"/>
              <a:sym typeface="Noto Sans Mono"/>
            </a:endParaRPr>
          </a:p>
        </p:txBody>
      </p:sp>
      <p:sp>
        <p:nvSpPr>
          <p:cNvPr id="458" name="Google Shape;458;p52"/>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5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 Shrink the input, Save the run</a:t>
            </a:r>
            <a:endParaRPr/>
          </a:p>
        </p:txBody>
      </p:sp>
      <p:pic>
        <p:nvPicPr>
          <p:cNvPr id="465" name="Google Shape;465;p53" title="스크린샷 2025-11-26 오후 6.44.41.png"/>
          <p:cNvPicPr preferRelativeResize="0"/>
          <p:nvPr/>
        </p:nvPicPr>
        <p:blipFill>
          <a:blip r:embed="rId3">
            <a:alphaModFix/>
          </a:blip>
          <a:stretch>
            <a:fillRect/>
          </a:stretch>
        </p:blipFill>
        <p:spPr>
          <a:xfrm>
            <a:off x="974451" y="1987347"/>
            <a:ext cx="7195100" cy="1310450"/>
          </a:xfrm>
          <a:prstGeom prst="rect">
            <a:avLst/>
          </a:prstGeom>
          <a:noFill/>
          <a:ln>
            <a:noFill/>
          </a:ln>
        </p:spPr>
      </p:pic>
      <p:sp>
        <p:nvSpPr>
          <p:cNvPr id="466" name="Google Shape;466;p53"/>
          <p:cNvSpPr txBox="1"/>
          <p:nvPr/>
        </p:nvSpPr>
        <p:spPr>
          <a:xfrm rot="2700000">
            <a:off x="7439752" y="2015064"/>
            <a:ext cx="1000839" cy="36232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Example</a:t>
            </a:r>
            <a:endParaRPr b="1">
              <a:solidFill>
                <a:srgbClr val="06E4B4"/>
              </a:solidFill>
              <a:highlight>
                <a:srgbClr val="434343"/>
              </a:highlight>
              <a:latin typeface="Noto Sans Mono"/>
              <a:ea typeface="Noto Sans Mono"/>
              <a:cs typeface="Noto Sans Mono"/>
              <a:sym typeface="Noto Sans Mono"/>
            </a:endParaRPr>
          </a:p>
        </p:txBody>
      </p:sp>
      <p:sp>
        <p:nvSpPr>
          <p:cNvPr id="467" name="Google Shape;467;p53"/>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5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 Shrink the input, Save the run</a:t>
            </a:r>
            <a:endParaRPr/>
          </a:p>
        </p:txBody>
      </p:sp>
      <p:pic>
        <p:nvPicPr>
          <p:cNvPr id="474" name="Google Shape;474;p54" title="carbon (5).png"/>
          <p:cNvPicPr preferRelativeResize="0"/>
          <p:nvPr/>
        </p:nvPicPr>
        <p:blipFill rotWithShape="1">
          <a:blip r:embed="rId3">
            <a:alphaModFix/>
          </a:blip>
          <a:srcRect b="0" l="0" r="18705" t="0"/>
          <a:stretch/>
        </p:blipFill>
        <p:spPr>
          <a:xfrm>
            <a:off x="733913" y="1382675"/>
            <a:ext cx="3232224" cy="3200674"/>
          </a:xfrm>
          <a:prstGeom prst="rect">
            <a:avLst/>
          </a:prstGeom>
          <a:noFill/>
          <a:ln>
            <a:noFill/>
          </a:ln>
        </p:spPr>
      </p:pic>
      <p:sp>
        <p:nvSpPr>
          <p:cNvPr id="475" name="Google Shape;475;p54"/>
          <p:cNvSpPr txBox="1"/>
          <p:nvPr/>
        </p:nvSpPr>
        <p:spPr>
          <a:xfrm>
            <a:off x="1356275" y="903326"/>
            <a:ext cx="19875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highlight>
                  <a:srgbClr val="434343"/>
                </a:highlight>
                <a:latin typeface="Noto Sans Mono"/>
                <a:ea typeface="Noto Sans Mono"/>
                <a:cs typeface="Noto Sans Mono"/>
                <a:sym typeface="Noto Sans Mono"/>
              </a:rPr>
              <a:t>LangChain &lt; 1.0</a:t>
            </a:r>
            <a:endParaRPr b="1">
              <a:solidFill>
                <a:srgbClr val="FFFFFF"/>
              </a:solidFill>
              <a:highlight>
                <a:srgbClr val="434343"/>
              </a:highlight>
              <a:latin typeface="Noto Sans Mono"/>
              <a:ea typeface="Noto Sans Mono"/>
              <a:cs typeface="Noto Sans Mono"/>
              <a:sym typeface="Noto Sans Mono"/>
            </a:endParaRPr>
          </a:p>
        </p:txBody>
      </p:sp>
      <p:sp>
        <p:nvSpPr>
          <p:cNvPr id="476" name="Google Shape;476;p54"/>
          <p:cNvSpPr txBox="1"/>
          <p:nvPr>
            <p:ph idx="1" type="body"/>
          </p:nvPr>
        </p:nvSpPr>
        <p:spPr>
          <a:xfrm>
            <a:off x="4287850" y="2087550"/>
            <a:ext cx="4587300" cy="26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Overview</a:t>
            </a:r>
            <a:endParaRPr b="1" sz="1200"/>
          </a:p>
          <a:p>
            <a:pPr indent="-304800" lvl="0" marL="457200" rtl="0" algn="l">
              <a:spcBef>
                <a:spcPts val="0"/>
              </a:spcBef>
              <a:spcAft>
                <a:spcPts val="0"/>
              </a:spcAft>
              <a:buSzPts val="1200"/>
              <a:buChar char="●"/>
            </a:pPr>
            <a:r>
              <a:rPr lang="en" sz="1200"/>
              <a:t>Use </a:t>
            </a:r>
            <a:r>
              <a:rPr lang="en" sz="1200">
                <a:highlight>
                  <a:srgbClr val="434343"/>
                </a:highlight>
                <a:latin typeface="Noto Sans Mono"/>
                <a:ea typeface="Noto Sans Mono"/>
                <a:cs typeface="Noto Sans Mono"/>
                <a:sym typeface="Noto Sans Mono"/>
              </a:rPr>
              <a:t>pre_model_hook</a:t>
            </a:r>
            <a:r>
              <a:rPr lang="en" sz="1200"/>
              <a:t> to intercept every LLM call</a:t>
            </a:r>
            <a:endParaRPr sz="1200"/>
          </a:p>
          <a:p>
            <a:pPr indent="-304800" lvl="0" marL="457200" rtl="0" algn="l">
              <a:spcBef>
                <a:spcPts val="0"/>
              </a:spcBef>
              <a:spcAft>
                <a:spcPts val="0"/>
              </a:spcAft>
              <a:buSzPts val="1200"/>
              <a:buChar char="●"/>
            </a:pPr>
            <a:r>
              <a:rPr lang="en" sz="1200"/>
              <a:t>Call </a:t>
            </a:r>
            <a:r>
              <a:rPr lang="en" sz="1200">
                <a:highlight>
                  <a:srgbClr val="434343"/>
                </a:highlight>
                <a:latin typeface="Noto Sans Mono"/>
                <a:ea typeface="Noto Sans Mono"/>
                <a:cs typeface="Noto Sans Mono"/>
                <a:sym typeface="Noto Sans Mono"/>
              </a:rPr>
              <a:t>trim_messages</a:t>
            </a:r>
            <a:r>
              <a:rPr lang="en" sz="1200"/>
              <a:t> before the model sees the history</a:t>
            </a:r>
            <a:endParaRPr sz="1200"/>
          </a:p>
          <a:p>
            <a:pPr indent="-304800" lvl="0" marL="457200" rtl="0" algn="l">
              <a:spcBef>
                <a:spcPts val="0"/>
              </a:spcBef>
              <a:spcAft>
                <a:spcPts val="0"/>
              </a:spcAft>
              <a:buSzPts val="1200"/>
              <a:buChar char="●"/>
            </a:pPr>
            <a:r>
              <a:rPr lang="en" sz="1200"/>
              <a:t>Send trimmed messages via </a:t>
            </a:r>
            <a:r>
              <a:rPr lang="en" sz="1200">
                <a:highlight>
                  <a:srgbClr val="434343"/>
                </a:highlight>
                <a:latin typeface="Noto Sans Mono"/>
                <a:ea typeface="Noto Sans Mono"/>
                <a:cs typeface="Noto Sans Mono"/>
                <a:sym typeface="Noto Sans Mono"/>
              </a:rPr>
              <a:t>llm_input_messages</a:t>
            </a:r>
            <a:endParaRPr sz="1200">
              <a:highlight>
                <a:srgbClr val="434343"/>
              </a:highlight>
              <a:latin typeface="Noto Sans Mono"/>
              <a:ea typeface="Noto Sans Mono"/>
              <a:cs typeface="Noto Sans Mono"/>
              <a:sym typeface="Noto Sans Mono"/>
            </a:endParaRPr>
          </a:p>
          <a:p>
            <a:pPr indent="0" lvl="0" marL="0" rtl="0" algn="l">
              <a:spcBef>
                <a:spcPts val="0"/>
              </a:spcBef>
              <a:spcAft>
                <a:spcPts val="0"/>
              </a:spcAft>
              <a:buNone/>
            </a:pPr>
            <a:r>
              <a:t/>
            </a:r>
            <a:endParaRPr sz="1200"/>
          </a:p>
        </p:txBody>
      </p:sp>
      <p:sp>
        <p:nvSpPr>
          <p:cNvPr id="477" name="Google Shape;477;p54"/>
          <p:cNvSpPr txBox="1"/>
          <p:nvPr/>
        </p:nvSpPr>
        <p:spPr>
          <a:xfrm rot="2700000">
            <a:off x="3325302" y="1393189"/>
            <a:ext cx="1000839" cy="36232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Sample</a:t>
            </a:r>
            <a:endParaRPr b="1">
              <a:solidFill>
                <a:srgbClr val="06E4B4"/>
              </a:solidFill>
              <a:highlight>
                <a:srgbClr val="434343"/>
              </a:highlight>
              <a:latin typeface="Noto Sans Mono"/>
              <a:ea typeface="Noto Sans Mono"/>
              <a:cs typeface="Noto Sans Mono"/>
              <a:sym typeface="Noto Sans Mono"/>
            </a:endParaRPr>
          </a:p>
        </p:txBody>
      </p:sp>
      <p:sp>
        <p:nvSpPr>
          <p:cNvPr id="478" name="Google Shape;478;p54"/>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 name="Google Shape;83;p1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we really need a framework for agents? 🤔</a:t>
            </a:r>
            <a:endParaRPr/>
          </a:p>
        </p:txBody>
      </p:sp>
      <p:sp>
        <p:nvSpPr>
          <p:cNvPr id="84" name="Google Shape;84;p1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LLM ecosystem today</a:t>
            </a:r>
            <a:endParaRPr/>
          </a:p>
          <a:p>
            <a:pPr indent="-304800" lvl="1" marL="914400" rtl="0" algn="l">
              <a:spcBef>
                <a:spcPts val="0"/>
              </a:spcBef>
              <a:spcAft>
                <a:spcPts val="0"/>
              </a:spcAft>
              <a:buSzPts val="1200"/>
              <a:buChar char="○"/>
            </a:pPr>
            <a:r>
              <a:rPr lang="en"/>
              <a:t>Dozens of orchestration frameworks</a:t>
            </a:r>
            <a:endParaRPr/>
          </a:p>
          <a:p>
            <a:pPr indent="-304800" lvl="1" marL="914400" rtl="0" algn="l">
              <a:spcBef>
                <a:spcPts val="1000"/>
              </a:spcBef>
              <a:spcAft>
                <a:spcPts val="0"/>
              </a:spcAft>
              <a:buSzPts val="1200"/>
              <a:buChar char="○"/>
            </a:pPr>
            <a:r>
              <a:rPr lang="en"/>
              <a:t>New “agent platforms” every month</a:t>
            </a:r>
            <a:endParaRPr/>
          </a:p>
          <a:p>
            <a:pPr indent="-330200" lvl="0" marL="457200" rtl="0" algn="l">
              <a:spcBef>
                <a:spcPts val="1000"/>
              </a:spcBef>
              <a:spcAft>
                <a:spcPts val="0"/>
              </a:spcAft>
              <a:buSzPts val="1600"/>
              <a:buChar char="●"/>
            </a:pPr>
            <a:r>
              <a:rPr lang="en"/>
              <a:t>But many experts say:</a:t>
            </a:r>
            <a:endParaRPr/>
          </a:p>
          <a:p>
            <a:pPr indent="-304800" lvl="1" marL="914400" rtl="0" algn="l">
              <a:spcBef>
                <a:spcPts val="0"/>
              </a:spcBef>
              <a:spcAft>
                <a:spcPts val="0"/>
              </a:spcAft>
              <a:buSzPts val="1200"/>
              <a:buChar char="○"/>
            </a:pPr>
            <a:r>
              <a:rPr lang="en"/>
              <a:t>“Just start with the raw API”</a:t>
            </a:r>
            <a:endParaRPr/>
          </a:p>
          <a:p>
            <a:pPr indent="-304800" lvl="1" marL="914400" rtl="0" algn="l">
              <a:spcBef>
                <a:spcPts val="1000"/>
              </a:spcBef>
              <a:spcAft>
                <a:spcPts val="1000"/>
              </a:spcAft>
              <a:buSzPts val="1200"/>
              <a:buChar char="○"/>
            </a:pPr>
            <a:r>
              <a:rPr lang="en"/>
              <a:t>“Frameworks are optional, not mandatory”</a:t>
            </a:r>
            <a:endParaRPr/>
          </a:p>
        </p:txBody>
      </p:sp>
      <p:sp>
        <p:nvSpPr>
          <p:cNvPr id="85" name="Google Shape;85;p10"/>
          <p:cNvSpPr txBox="1"/>
          <p:nvPr/>
        </p:nvSpPr>
        <p:spPr>
          <a:xfrm>
            <a:off x="7568850" y="140275"/>
            <a:ext cx="14064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❶ Introduction</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5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 Shrink the input, Save the run</a:t>
            </a:r>
            <a:endParaRPr/>
          </a:p>
        </p:txBody>
      </p:sp>
      <p:sp>
        <p:nvSpPr>
          <p:cNvPr id="485" name="Google Shape;485;p55"/>
          <p:cNvSpPr txBox="1"/>
          <p:nvPr/>
        </p:nvSpPr>
        <p:spPr>
          <a:xfrm>
            <a:off x="1356275" y="903326"/>
            <a:ext cx="1987500" cy="36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highlight>
                  <a:srgbClr val="434343"/>
                </a:highlight>
                <a:latin typeface="Noto Sans Mono"/>
                <a:ea typeface="Noto Sans Mono"/>
                <a:cs typeface="Noto Sans Mono"/>
                <a:sym typeface="Noto Sans Mono"/>
              </a:rPr>
              <a:t>LangChain 1.0+</a:t>
            </a:r>
            <a:endParaRPr b="1">
              <a:solidFill>
                <a:srgbClr val="FFFFFF"/>
              </a:solidFill>
              <a:highlight>
                <a:srgbClr val="434343"/>
              </a:highlight>
              <a:latin typeface="Noto Sans Mono"/>
              <a:ea typeface="Noto Sans Mono"/>
              <a:cs typeface="Noto Sans Mono"/>
              <a:sym typeface="Noto Sans Mono"/>
            </a:endParaRPr>
          </a:p>
        </p:txBody>
      </p:sp>
      <p:sp>
        <p:nvSpPr>
          <p:cNvPr id="486" name="Google Shape;486;p55"/>
          <p:cNvSpPr txBox="1"/>
          <p:nvPr>
            <p:ph idx="1" type="body"/>
          </p:nvPr>
        </p:nvSpPr>
        <p:spPr>
          <a:xfrm>
            <a:off x="4250125" y="2087550"/>
            <a:ext cx="4706400" cy="26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Overview</a:t>
            </a:r>
            <a:endParaRPr b="1" sz="1200"/>
          </a:p>
          <a:p>
            <a:pPr indent="-304800" lvl="0" marL="457200" rtl="0" algn="l">
              <a:spcBef>
                <a:spcPts val="0"/>
              </a:spcBef>
              <a:spcAft>
                <a:spcPts val="0"/>
              </a:spcAft>
              <a:buSzPts val="1200"/>
              <a:buChar char="●"/>
            </a:pPr>
            <a:r>
              <a:rPr lang="en" sz="1200">
                <a:highlight>
                  <a:srgbClr val="434343"/>
                </a:highlight>
                <a:latin typeface="Noto Sans Mono"/>
                <a:ea typeface="Noto Sans Mono"/>
                <a:cs typeface="Noto Sans Mono"/>
                <a:sym typeface="Noto Sans Mono"/>
              </a:rPr>
              <a:t>pre_model_hook</a:t>
            </a:r>
            <a:r>
              <a:rPr lang="en" sz="1200"/>
              <a:t> ⇒ </a:t>
            </a:r>
            <a:r>
              <a:rPr lang="en" sz="1200">
                <a:highlight>
                  <a:srgbClr val="434343"/>
                </a:highlight>
                <a:latin typeface="Noto Sans Mono"/>
                <a:ea typeface="Noto Sans Mono"/>
                <a:cs typeface="Noto Sans Mono"/>
                <a:sym typeface="Noto Sans Mono"/>
              </a:rPr>
              <a:t>before_model</a:t>
            </a:r>
            <a:r>
              <a:rPr lang="en" sz="1200"/>
              <a:t> middleware</a:t>
            </a:r>
            <a:endParaRPr sz="1200"/>
          </a:p>
          <a:p>
            <a:pPr indent="-304800" lvl="0" marL="457200" rtl="0" algn="l">
              <a:spcBef>
                <a:spcPts val="0"/>
              </a:spcBef>
              <a:spcAft>
                <a:spcPts val="0"/>
              </a:spcAft>
              <a:buSzPts val="1200"/>
              <a:buChar char="●"/>
            </a:pPr>
            <a:r>
              <a:rPr lang="en" sz="1200"/>
              <a:t>Middleware operates on shared </a:t>
            </a:r>
            <a:r>
              <a:rPr lang="en" sz="1200">
                <a:highlight>
                  <a:srgbClr val="434343"/>
                </a:highlight>
                <a:latin typeface="Noto Sans Mono Light"/>
                <a:ea typeface="Noto Sans Mono Light"/>
                <a:cs typeface="Noto Sans Mono Light"/>
                <a:sym typeface="Noto Sans Mono Light"/>
              </a:rPr>
              <a:t>AgentState.messages</a:t>
            </a:r>
            <a:endParaRPr sz="1200">
              <a:highlight>
                <a:srgbClr val="434343"/>
              </a:highlight>
              <a:latin typeface="Noto Sans Mono Light"/>
              <a:ea typeface="Noto Sans Mono Light"/>
              <a:cs typeface="Noto Sans Mono Light"/>
              <a:sym typeface="Noto Sans Mono Light"/>
            </a:endParaRPr>
          </a:p>
          <a:p>
            <a:pPr indent="-304800" lvl="0" marL="457200" rtl="0" algn="l">
              <a:spcBef>
                <a:spcPts val="0"/>
              </a:spcBef>
              <a:spcAft>
                <a:spcPts val="0"/>
              </a:spcAft>
              <a:buSzPts val="1200"/>
              <a:buChar char="●"/>
            </a:pPr>
            <a:r>
              <a:rPr lang="en" sz="1200"/>
              <a:t>Same trim logic can be </a:t>
            </a:r>
            <a:r>
              <a:rPr lang="en" sz="1200"/>
              <a:t>reused</a:t>
            </a:r>
            <a:r>
              <a:rPr lang="en" sz="1200"/>
              <a:t> across many agents</a:t>
            </a:r>
            <a:endParaRPr sz="1200"/>
          </a:p>
          <a:p>
            <a:pPr indent="0" lvl="0" marL="0" rtl="0" algn="l">
              <a:spcBef>
                <a:spcPts val="0"/>
              </a:spcBef>
              <a:spcAft>
                <a:spcPts val="0"/>
              </a:spcAft>
              <a:buNone/>
            </a:pPr>
            <a:r>
              <a:t/>
            </a:r>
            <a:endParaRPr sz="1200"/>
          </a:p>
        </p:txBody>
      </p:sp>
      <p:pic>
        <p:nvPicPr>
          <p:cNvPr id="487" name="Google Shape;487;p55" title="carbon (6).png"/>
          <p:cNvPicPr preferRelativeResize="0"/>
          <p:nvPr/>
        </p:nvPicPr>
        <p:blipFill>
          <a:blip r:embed="rId3">
            <a:alphaModFix/>
          </a:blip>
          <a:stretch>
            <a:fillRect/>
          </a:stretch>
        </p:blipFill>
        <p:spPr>
          <a:xfrm>
            <a:off x="733927" y="1382675"/>
            <a:ext cx="3153384" cy="3200677"/>
          </a:xfrm>
          <a:prstGeom prst="rect">
            <a:avLst/>
          </a:prstGeom>
          <a:noFill/>
          <a:ln>
            <a:noFill/>
          </a:ln>
        </p:spPr>
      </p:pic>
      <p:sp>
        <p:nvSpPr>
          <p:cNvPr id="488" name="Google Shape;488;p55"/>
          <p:cNvSpPr txBox="1"/>
          <p:nvPr/>
        </p:nvSpPr>
        <p:spPr>
          <a:xfrm rot="2700000">
            <a:off x="3217727" y="1386939"/>
            <a:ext cx="1000839" cy="36232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Sample</a:t>
            </a:r>
            <a:endParaRPr b="1">
              <a:solidFill>
                <a:srgbClr val="06E4B4"/>
              </a:solidFill>
              <a:highlight>
                <a:srgbClr val="434343"/>
              </a:highlight>
              <a:latin typeface="Noto Sans Mono"/>
              <a:ea typeface="Noto Sans Mono"/>
              <a:cs typeface="Noto Sans Mono"/>
              <a:sym typeface="Noto Sans Mono"/>
            </a:endParaRPr>
          </a:p>
        </p:txBody>
      </p:sp>
      <p:sp>
        <p:nvSpPr>
          <p:cNvPr id="489" name="Google Shape;489;p55"/>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5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II: Mask PII at the door, Not after the fact</a:t>
            </a:r>
            <a:endParaRPr/>
          </a:p>
        </p:txBody>
      </p:sp>
      <p:sp>
        <p:nvSpPr>
          <p:cNvPr id="496" name="Google Shape;496;p5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PII examples</a:t>
            </a:r>
            <a:endParaRPr/>
          </a:p>
          <a:p>
            <a:pPr indent="-304800" lvl="1" marL="914400" rtl="0" algn="l">
              <a:spcBef>
                <a:spcPts val="0"/>
              </a:spcBef>
              <a:spcAft>
                <a:spcPts val="0"/>
              </a:spcAft>
              <a:buSzPts val="1200"/>
              <a:buChar char="○"/>
            </a:pPr>
            <a:r>
              <a:rPr lang="en"/>
              <a:t>Phone numbers, credit card numbers</a:t>
            </a:r>
            <a:endParaRPr/>
          </a:p>
          <a:p>
            <a:pPr indent="-304800" lvl="1" marL="914400" rtl="0" algn="l">
              <a:spcBef>
                <a:spcPts val="1000"/>
              </a:spcBef>
              <a:spcAft>
                <a:spcPts val="0"/>
              </a:spcAft>
              <a:buSzPts val="1200"/>
              <a:buChar char="○"/>
            </a:pPr>
            <a:r>
              <a:rPr lang="en"/>
              <a:t>Email addresses, national IDs</a:t>
            </a:r>
            <a:endParaRPr/>
          </a:p>
          <a:p>
            <a:pPr indent="-330200" lvl="0" marL="457200" rtl="0" algn="l">
              <a:spcBef>
                <a:spcPts val="1000"/>
              </a:spcBef>
              <a:spcAft>
                <a:spcPts val="0"/>
              </a:spcAft>
              <a:buSzPts val="1600"/>
              <a:buChar char="●"/>
            </a:pPr>
            <a:r>
              <a:rPr lang="en"/>
              <a:t>Design choice</a:t>
            </a:r>
            <a:endParaRPr/>
          </a:p>
          <a:p>
            <a:pPr indent="-304800" lvl="1" marL="914400" rtl="0" algn="l">
              <a:spcBef>
                <a:spcPts val="0"/>
              </a:spcBef>
              <a:spcAft>
                <a:spcPts val="0"/>
              </a:spcAft>
              <a:buSzPts val="1200"/>
              <a:buChar char="○"/>
            </a:pPr>
            <a:r>
              <a:rPr lang="en"/>
              <a:t>Strip / mask PII </a:t>
            </a:r>
            <a:r>
              <a:rPr b="1" lang="en">
                <a:latin typeface="Noto Sans"/>
                <a:ea typeface="Noto Sans"/>
                <a:cs typeface="Noto Sans"/>
                <a:sym typeface="Noto Sans"/>
              </a:rPr>
              <a:t>before</a:t>
            </a:r>
            <a:r>
              <a:rPr lang="en"/>
              <a:t> LLM sees anything</a:t>
            </a:r>
            <a:endParaRPr/>
          </a:p>
          <a:p>
            <a:pPr indent="-304800" lvl="1" marL="914400" rtl="0" algn="l">
              <a:spcBef>
                <a:spcPts val="1000"/>
              </a:spcBef>
              <a:spcAft>
                <a:spcPts val="0"/>
              </a:spcAft>
              <a:buSzPts val="1200"/>
              <a:buChar char="○"/>
            </a:pPr>
            <a:r>
              <a:rPr lang="en"/>
              <a:t>Implement as a dedicated </a:t>
            </a:r>
            <a:r>
              <a:rPr b="1" lang="en">
                <a:latin typeface="Noto Sans"/>
                <a:ea typeface="Noto Sans"/>
                <a:cs typeface="Noto Sans"/>
                <a:sym typeface="Noto Sans"/>
              </a:rPr>
              <a:t>PII-masking node</a:t>
            </a:r>
            <a:r>
              <a:rPr lang="en"/>
              <a:t> at the graph entry</a:t>
            </a:r>
            <a:endParaRPr/>
          </a:p>
          <a:p>
            <a:pPr indent="-330200" lvl="0" marL="457200" rtl="0" algn="l">
              <a:spcBef>
                <a:spcPts val="1000"/>
              </a:spcBef>
              <a:spcAft>
                <a:spcPts val="0"/>
              </a:spcAft>
              <a:buSzPts val="1600"/>
              <a:buChar char="●"/>
            </a:pPr>
            <a:r>
              <a:rPr lang="en"/>
              <a:t>This is about </a:t>
            </a:r>
            <a:r>
              <a:rPr lang="en" u="sng"/>
              <a:t>security &amp; compliance</a:t>
            </a:r>
            <a:r>
              <a:rPr lang="en"/>
              <a:t>, not prompts</a:t>
            </a:r>
            <a:endParaRPr/>
          </a:p>
          <a:p>
            <a:pPr indent="-330200" lvl="0" marL="457200" rtl="0" algn="l">
              <a:spcBef>
                <a:spcPts val="0"/>
              </a:spcBef>
              <a:spcAft>
                <a:spcPts val="0"/>
              </a:spcAft>
              <a:buSzPts val="1600"/>
              <a:buChar char="●"/>
            </a:pPr>
            <a:r>
              <a:rPr lang="en"/>
              <a:t>Post-incident, we can confidently say:</a:t>
            </a:r>
            <a:br>
              <a:rPr lang="en"/>
            </a:br>
            <a:r>
              <a:rPr lang="en" sz="1400"/>
              <a:t>“No raw PII ever entered the LLM context”</a:t>
            </a:r>
            <a:endParaRPr sz="1400"/>
          </a:p>
        </p:txBody>
      </p:sp>
      <p:sp>
        <p:nvSpPr>
          <p:cNvPr id="497" name="Google Shape;497;p56"/>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3" name="Google Shape;503;p5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III: RAG only when needed</a:t>
            </a:r>
            <a:endParaRPr/>
          </a:p>
        </p:txBody>
      </p:sp>
      <p:sp>
        <p:nvSpPr>
          <p:cNvPr id="504" name="Google Shape;504;p5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Native RAG pattern</a:t>
            </a:r>
            <a:endParaRPr/>
          </a:p>
          <a:p>
            <a:pPr indent="-304800" lvl="1" marL="914400" rtl="0" algn="l">
              <a:spcBef>
                <a:spcPts val="0"/>
              </a:spcBef>
              <a:spcAft>
                <a:spcPts val="0"/>
              </a:spcAft>
              <a:buSzPts val="1200"/>
              <a:buChar char="○"/>
            </a:pPr>
            <a:r>
              <a:rPr lang="en"/>
              <a:t>Query → retrieve docs → send all docs + query to LLM</a:t>
            </a:r>
            <a:endParaRPr/>
          </a:p>
          <a:p>
            <a:pPr indent="-330200" lvl="0" marL="457200" rtl="0" algn="l">
              <a:spcBef>
                <a:spcPts val="1000"/>
              </a:spcBef>
              <a:spcAft>
                <a:spcPts val="0"/>
              </a:spcAft>
              <a:buSzPts val="1600"/>
              <a:buChar char="●"/>
            </a:pPr>
            <a:r>
              <a:rPr lang="en"/>
              <a:t>Problems in production</a:t>
            </a:r>
            <a:endParaRPr/>
          </a:p>
          <a:p>
            <a:pPr indent="-304800" lvl="1" marL="914400" rtl="0" algn="l">
              <a:spcBef>
                <a:spcPts val="0"/>
              </a:spcBef>
              <a:spcAft>
                <a:spcPts val="0"/>
              </a:spcAft>
              <a:buSzPts val="1200"/>
              <a:buChar char="○"/>
            </a:pPr>
            <a:r>
              <a:rPr lang="en"/>
              <a:t>Unnecessary retrieval cost for simple queries</a:t>
            </a:r>
            <a:endParaRPr/>
          </a:p>
          <a:p>
            <a:pPr indent="-304800" lvl="1" marL="914400" rtl="0" algn="l">
              <a:spcBef>
                <a:spcPts val="1000"/>
              </a:spcBef>
              <a:spcAft>
                <a:spcPts val="0"/>
              </a:spcAft>
              <a:buSzPts val="1200"/>
              <a:buChar char="○"/>
            </a:pPr>
            <a:r>
              <a:rPr lang="en"/>
              <a:t>Irrelevant docs polluting the prompt</a:t>
            </a:r>
            <a:endParaRPr/>
          </a:p>
          <a:p>
            <a:pPr indent="-304800" lvl="1" marL="914400" rtl="0" algn="l">
              <a:spcBef>
                <a:spcPts val="1000"/>
              </a:spcBef>
              <a:spcAft>
                <a:spcPts val="0"/>
              </a:spcAft>
              <a:buSzPts val="1200"/>
              <a:buChar char="○"/>
            </a:pPr>
            <a:r>
              <a:rPr lang="en"/>
              <a:t>Higher latency &amp; token usage</a:t>
            </a:r>
            <a:endParaRPr/>
          </a:p>
          <a:p>
            <a:pPr indent="-330200" lvl="0" marL="457200" rtl="0" algn="l">
              <a:spcBef>
                <a:spcPts val="1000"/>
              </a:spcBef>
              <a:spcAft>
                <a:spcPts val="0"/>
              </a:spcAft>
              <a:buSzPts val="1600"/>
              <a:buChar char="●"/>
            </a:pPr>
            <a:r>
              <a:rPr lang="en"/>
              <a:t>Context shaping layer</a:t>
            </a:r>
            <a:endParaRPr/>
          </a:p>
          <a:p>
            <a:pPr indent="-304800" lvl="1" marL="914400" rtl="0" algn="l">
              <a:spcBef>
                <a:spcPts val="0"/>
              </a:spcBef>
              <a:spcAft>
                <a:spcPts val="0"/>
              </a:spcAft>
              <a:buSzPts val="1200"/>
              <a:buChar char="○"/>
            </a:pPr>
            <a:r>
              <a:rPr lang="en"/>
              <a:t>Pre-LLM router decides: direct LLM vs RAG, which domain retriever to use, how many docs</a:t>
            </a:r>
            <a:endParaRPr/>
          </a:p>
          <a:p>
            <a:pPr indent="-304800" lvl="1" marL="914400" rtl="0" algn="l">
              <a:spcBef>
                <a:spcPts val="1000"/>
              </a:spcBef>
              <a:spcAft>
                <a:spcPts val="1000"/>
              </a:spcAft>
              <a:buSzPts val="1200"/>
              <a:buChar char="○"/>
            </a:pPr>
            <a:r>
              <a:rPr lang="en"/>
              <a:t>Based on query type, intent, and risk</a:t>
            </a:r>
            <a:endParaRPr/>
          </a:p>
        </p:txBody>
      </p:sp>
      <p:sp>
        <p:nvSpPr>
          <p:cNvPr id="505" name="Google Shape;505;p57"/>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II: Mask PII at the door, Not after the fact</a:t>
            </a:r>
            <a:endParaRPr/>
          </a:p>
        </p:txBody>
      </p:sp>
      <p:sp>
        <p:nvSpPr>
          <p:cNvPr id="512" name="Google Shape;512;p58"/>
          <p:cNvSpPr txBox="1"/>
          <p:nvPr>
            <p:ph idx="1" type="body"/>
          </p:nvPr>
        </p:nvSpPr>
        <p:spPr>
          <a:xfrm>
            <a:off x="4572000" y="1981300"/>
            <a:ext cx="4269000" cy="2510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In practice</a:t>
            </a:r>
            <a:endParaRPr sz="1400"/>
          </a:p>
          <a:p>
            <a:pPr indent="-292100" lvl="1" marL="914400" rtl="0" algn="l">
              <a:spcBef>
                <a:spcPts val="0"/>
              </a:spcBef>
              <a:spcAft>
                <a:spcPts val="0"/>
              </a:spcAft>
              <a:buSzPts val="1000"/>
              <a:buChar char="○"/>
            </a:pPr>
            <a:r>
              <a:rPr lang="en" sz="1000"/>
              <a:t>Regex + validators in a LangGraph node</a:t>
            </a:r>
            <a:endParaRPr sz="1000"/>
          </a:p>
          <a:p>
            <a:pPr indent="-292100" lvl="1" marL="914400" rtl="0" algn="l">
              <a:spcBef>
                <a:spcPts val="1000"/>
              </a:spcBef>
              <a:spcAft>
                <a:spcPts val="0"/>
              </a:spcAft>
              <a:buSzPts val="1000"/>
              <a:buChar char="○"/>
            </a:pPr>
            <a:r>
              <a:rPr lang="en" sz="1000"/>
              <a:t>Replace with place holders (&lt;|PHONE|&gt;, &lt;|CARD|&gt;, …)</a:t>
            </a:r>
            <a:endParaRPr sz="1000"/>
          </a:p>
          <a:p>
            <a:pPr indent="-292100" lvl="1" marL="914400" rtl="0" algn="l">
              <a:spcBef>
                <a:spcPts val="1000"/>
              </a:spcBef>
              <a:spcAft>
                <a:spcPts val="0"/>
              </a:spcAft>
              <a:buSzPts val="1000"/>
              <a:buChar char="○"/>
            </a:pPr>
            <a:r>
              <a:rPr lang="en" sz="1000"/>
              <a:t>Optional mapping table stored on a secure side-channel if needed</a:t>
            </a:r>
            <a:endParaRPr sz="1000"/>
          </a:p>
          <a:p>
            <a:pPr indent="0" lvl="0" marL="457200" rtl="0" algn="l">
              <a:spcBef>
                <a:spcPts val="1000"/>
              </a:spcBef>
              <a:spcAft>
                <a:spcPts val="0"/>
              </a:spcAft>
              <a:buNone/>
            </a:pPr>
            <a:r>
              <a:t/>
            </a:r>
            <a:endParaRPr sz="1400"/>
          </a:p>
        </p:txBody>
      </p:sp>
      <p:pic>
        <p:nvPicPr>
          <p:cNvPr id="513" name="Google Shape;513;p58" title="carbon (7).png"/>
          <p:cNvPicPr preferRelativeResize="0"/>
          <p:nvPr/>
        </p:nvPicPr>
        <p:blipFill>
          <a:blip r:embed="rId3">
            <a:alphaModFix/>
          </a:blip>
          <a:stretch>
            <a:fillRect/>
          </a:stretch>
        </p:blipFill>
        <p:spPr>
          <a:xfrm>
            <a:off x="1163851" y="1017799"/>
            <a:ext cx="3098748" cy="3722376"/>
          </a:xfrm>
          <a:prstGeom prst="rect">
            <a:avLst/>
          </a:prstGeom>
          <a:noFill/>
          <a:ln>
            <a:noFill/>
          </a:ln>
        </p:spPr>
      </p:pic>
      <p:sp>
        <p:nvSpPr>
          <p:cNvPr id="514" name="Google Shape;514;p58"/>
          <p:cNvSpPr txBox="1"/>
          <p:nvPr/>
        </p:nvSpPr>
        <p:spPr>
          <a:xfrm rot="2700000">
            <a:off x="3656383" y="1040823"/>
            <a:ext cx="843861" cy="36232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Sample</a:t>
            </a:r>
            <a:endParaRPr b="1">
              <a:solidFill>
                <a:srgbClr val="06E4B4"/>
              </a:solidFill>
              <a:highlight>
                <a:srgbClr val="434343"/>
              </a:highlight>
              <a:latin typeface="Noto Sans Mono"/>
              <a:ea typeface="Noto Sans Mono"/>
              <a:cs typeface="Noto Sans Mono"/>
              <a:sym typeface="Noto Sans Mono"/>
            </a:endParaRPr>
          </a:p>
        </p:txBody>
      </p:sp>
      <p:sp>
        <p:nvSpPr>
          <p:cNvPr id="515" name="Google Shape;515;p58"/>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5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Stacks of Agent System - </a:t>
            </a:r>
            <a:r>
              <a:rPr lang="en"/>
              <a:t>③ Agent Orchestration</a:t>
            </a:r>
            <a:endParaRPr/>
          </a:p>
        </p:txBody>
      </p:sp>
      <p:pic>
        <p:nvPicPr>
          <p:cNvPr id="522" name="Google Shape;522;p59"/>
          <p:cNvPicPr preferRelativeResize="0"/>
          <p:nvPr/>
        </p:nvPicPr>
        <p:blipFill rotWithShape="1">
          <a:blip r:embed="rId3">
            <a:alphaModFix amt="80000"/>
          </a:blip>
          <a:srcRect b="6266" l="2350" r="3620" t="6580"/>
          <a:stretch/>
        </p:blipFill>
        <p:spPr>
          <a:xfrm>
            <a:off x="685950" y="967075"/>
            <a:ext cx="7772099" cy="3749922"/>
          </a:xfrm>
          <a:prstGeom prst="rect">
            <a:avLst/>
          </a:prstGeom>
          <a:noFill/>
          <a:ln>
            <a:noFill/>
          </a:ln>
        </p:spPr>
      </p:pic>
      <p:pic>
        <p:nvPicPr>
          <p:cNvPr id="523" name="Google Shape;523;p59"/>
          <p:cNvPicPr preferRelativeResize="0"/>
          <p:nvPr/>
        </p:nvPicPr>
        <p:blipFill rotWithShape="1">
          <a:blip r:embed="rId4">
            <a:alphaModFix/>
          </a:blip>
          <a:srcRect b="49019" l="36424" r="8051" t="22485"/>
          <a:stretch/>
        </p:blipFill>
        <p:spPr>
          <a:xfrm>
            <a:off x="3498775" y="1643250"/>
            <a:ext cx="4591652" cy="1226526"/>
          </a:xfrm>
          <a:prstGeom prst="rect">
            <a:avLst/>
          </a:prstGeom>
          <a:noFill/>
          <a:ln>
            <a:noFill/>
          </a:ln>
          <a:effectLst>
            <a:outerShdw blurRad="57150" rotWithShape="0" algn="bl" dir="5400000" dist="19050">
              <a:srgbClr val="F3F3F3">
                <a:alpha val="50000"/>
              </a:srgbClr>
            </a:outerShdw>
          </a:effectLst>
        </p:spPr>
      </p:pic>
      <p:sp>
        <p:nvSpPr>
          <p:cNvPr id="524" name="Google Shape;524;p59"/>
          <p:cNvSpPr txBox="1"/>
          <p:nvPr/>
        </p:nvSpPr>
        <p:spPr>
          <a:xfrm rot="2700000">
            <a:off x="7743002" y="1133739"/>
            <a:ext cx="1000839" cy="36232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Copied</a:t>
            </a:r>
            <a:endParaRPr b="1">
              <a:solidFill>
                <a:srgbClr val="06E4B4"/>
              </a:solidFill>
              <a:highlight>
                <a:srgbClr val="434343"/>
              </a:highlight>
              <a:latin typeface="Noto Sans Mono"/>
              <a:ea typeface="Noto Sans Mono"/>
              <a:cs typeface="Noto Sans Mono"/>
              <a:sym typeface="Noto Sans Mono"/>
            </a:endParaRPr>
          </a:p>
        </p:txBody>
      </p:sp>
      <p:sp>
        <p:nvSpPr>
          <p:cNvPr id="525" name="Google Shape;525;p59"/>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1" name="Google Shape;531;p6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③ Agent Orchestration - Where LangGraph shines</a:t>
            </a:r>
            <a:endParaRPr/>
          </a:p>
        </p:txBody>
      </p:sp>
      <p:sp>
        <p:nvSpPr>
          <p:cNvPr id="532" name="Google Shape;532;p6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Prompts</a:t>
            </a:r>
            <a:endParaRPr sz="1400"/>
          </a:p>
          <a:p>
            <a:pPr indent="-292100" lvl="1" marL="914400" rtl="0" algn="l">
              <a:spcBef>
                <a:spcPts val="0"/>
              </a:spcBef>
              <a:spcAft>
                <a:spcPts val="0"/>
              </a:spcAft>
              <a:buSzPts val="1000"/>
              <a:buChar char="○"/>
            </a:pPr>
            <a:r>
              <a:rPr lang="en" sz="1000"/>
              <a:t>System / task prompts per agent</a:t>
            </a:r>
            <a:endParaRPr sz="1000"/>
          </a:p>
          <a:p>
            <a:pPr indent="-317500" lvl="0" marL="457200" rtl="0" algn="l">
              <a:spcBef>
                <a:spcPts val="1000"/>
              </a:spcBef>
              <a:spcAft>
                <a:spcPts val="0"/>
              </a:spcAft>
              <a:buSzPts val="1400"/>
              <a:buChar char="●"/>
            </a:pPr>
            <a:r>
              <a:rPr lang="en" sz="1400"/>
              <a:t>Source code</a:t>
            </a:r>
            <a:endParaRPr sz="1400"/>
          </a:p>
          <a:p>
            <a:pPr indent="-292100" lvl="1" marL="914400" rtl="0" algn="l">
              <a:spcBef>
                <a:spcPts val="0"/>
              </a:spcBef>
              <a:spcAft>
                <a:spcPts val="0"/>
              </a:spcAft>
              <a:buSzPts val="1000"/>
              <a:buChar char="○"/>
            </a:pPr>
            <a:r>
              <a:rPr lang="en" sz="1000"/>
              <a:t>Routing logic, transformations, validation, …</a:t>
            </a:r>
            <a:endParaRPr sz="1000"/>
          </a:p>
          <a:p>
            <a:pPr indent="-317500" lvl="0" marL="457200" rtl="0" algn="l">
              <a:spcBef>
                <a:spcPts val="1000"/>
              </a:spcBef>
              <a:spcAft>
                <a:spcPts val="0"/>
              </a:spcAft>
              <a:buSzPts val="1400"/>
              <a:buChar char="●"/>
            </a:pPr>
            <a:r>
              <a:rPr lang="en" sz="1400"/>
              <a:t>State</a:t>
            </a:r>
            <a:endParaRPr sz="1400"/>
          </a:p>
          <a:p>
            <a:pPr indent="-292100" lvl="1" marL="914400" rtl="0" algn="l">
              <a:spcBef>
                <a:spcPts val="0"/>
              </a:spcBef>
              <a:spcAft>
                <a:spcPts val="0"/>
              </a:spcAft>
              <a:buSzPts val="1000"/>
              <a:buChar char="○"/>
            </a:pPr>
            <a:r>
              <a:rPr lang="en" sz="1000"/>
              <a:t>Conversation state, intermediate results</a:t>
            </a:r>
            <a:endParaRPr sz="1000"/>
          </a:p>
          <a:p>
            <a:pPr indent="-317500" lvl="0" marL="457200" rtl="0" algn="l">
              <a:spcBef>
                <a:spcPts val="1000"/>
              </a:spcBef>
              <a:spcAft>
                <a:spcPts val="0"/>
              </a:spcAft>
              <a:buSzPts val="1400"/>
              <a:buChar char="●"/>
            </a:pPr>
            <a:r>
              <a:rPr lang="en" sz="1400"/>
              <a:t>Authorization / policies</a:t>
            </a:r>
            <a:endParaRPr sz="1400"/>
          </a:p>
          <a:p>
            <a:pPr indent="-292100" lvl="1" marL="914400" rtl="0" algn="l">
              <a:spcBef>
                <a:spcPts val="0"/>
              </a:spcBef>
              <a:spcAft>
                <a:spcPts val="0"/>
              </a:spcAft>
              <a:buSzPts val="1000"/>
              <a:buChar char="○"/>
            </a:pPr>
            <a:r>
              <a:rPr lang="en" sz="1000"/>
              <a:t>Who can trigger what, with which tools</a:t>
            </a:r>
            <a:endParaRPr sz="1000"/>
          </a:p>
          <a:p>
            <a:pPr indent="-317500" lvl="0" marL="457200" rtl="0" algn="l">
              <a:spcBef>
                <a:spcPts val="1000"/>
              </a:spcBef>
              <a:spcAft>
                <a:spcPts val="0"/>
              </a:spcAft>
              <a:buSzPts val="1400"/>
              <a:buChar char="●"/>
            </a:pPr>
            <a:r>
              <a:rPr lang="en" sz="1400"/>
              <a:t>This is modeled as a LangGraph:</a:t>
            </a:r>
            <a:endParaRPr sz="1400"/>
          </a:p>
          <a:p>
            <a:pPr indent="-292100" lvl="1" marL="914400" rtl="0" algn="l">
              <a:spcBef>
                <a:spcPts val="0"/>
              </a:spcBef>
              <a:spcAft>
                <a:spcPts val="0"/>
              </a:spcAft>
              <a:buSzPts val="1000"/>
              <a:buChar char="○"/>
            </a:pPr>
            <a:r>
              <a:rPr lang="en" sz="1000"/>
              <a:t>Nodes = agents / tools / control logic</a:t>
            </a:r>
            <a:endParaRPr sz="1000"/>
          </a:p>
          <a:p>
            <a:pPr indent="-292100" lvl="1" marL="914400" rtl="0" algn="l">
              <a:spcBef>
                <a:spcPts val="1000"/>
              </a:spcBef>
              <a:spcAft>
                <a:spcPts val="1000"/>
              </a:spcAft>
              <a:buSzPts val="1000"/>
              <a:buChar char="○"/>
            </a:pPr>
            <a:r>
              <a:rPr lang="en" sz="1000"/>
              <a:t>Edges = transitions based on state &amp; outcomes</a:t>
            </a:r>
            <a:endParaRPr sz="1000"/>
          </a:p>
        </p:txBody>
      </p:sp>
      <p:sp>
        <p:nvSpPr>
          <p:cNvPr id="533" name="Google Shape;533;p60"/>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9" name="Google Shape;539;p6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LangGraph keeps agents alive at runtime</a:t>
            </a:r>
            <a:endParaRPr/>
          </a:p>
        </p:txBody>
      </p:sp>
      <p:sp>
        <p:nvSpPr>
          <p:cNvPr id="540" name="Google Shape;540;p6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Agent-level survival features in LangGraph</a:t>
            </a:r>
            <a:endParaRPr/>
          </a:p>
          <a:p>
            <a:pPr indent="-304800" lvl="1" marL="914400" rtl="0" algn="l">
              <a:spcBef>
                <a:spcPts val="0"/>
              </a:spcBef>
              <a:spcAft>
                <a:spcPts val="0"/>
              </a:spcAft>
              <a:buSzPts val="1200"/>
              <a:buChar char="○"/>
            </a:pPr>
            <a:r>
              <a:rPr lang="en"/>
              <a:t>Recursion limit → stop infinite loops</a:t>
            </a:r>
            <a:endParaRPr/>
          </a:p>
          <a:p>
            <a:pPr indent="-304800" lvl="1" marL="914400" rtl="0" algn="l">
              <a:spcBef>
                <a:spcPts val="1000"/>
              </a:spcBef>
              <a:spcAft>
                <a:spcPts val="0"/>
              </a:spcAft>
              <a:buSzPts val="1200"/>
              <a:buChar char="○"/>
            </a:pPr>
            <a:r>
              <a:rPr lang="en"/>
              <a:t>Errors as </a:t>
            </a:r>
            <a:r>
              <a:rPr b="1" lang="en">
                <a:latin typeface="Noto Sans"/>
                <a:ea typeface="Noto Sans"/>
                <a:cs typeface="Noto Sans"/>
                <a:sym typeface="Noto Sans"/>
              </a:rPr>
              <a:t>state</a:t>
            </a:r>
            <a:r>
              <a:rPr lang="en"/>
              <a:t>, not exceptions</a:t>
            </a:r>
            <a:endParaRPr/>
          </a:p>
          <a:p>
            <a:pPr indent="-304800" lvl="1" marL="914400" rtl="0" algn="l">
              <a:spcBef>
                <a:spcPts val="1000"/>
              </a:spcBef>
              <a:spcAft>
                <a:spcPts val="0"/>
              </a:spcAft>
              <a:buSzPts val="1200"/>
              <a:buChar char="○"/>
            </a:pPr>
            <a:r>
              <a:rPr lang="en"/>
              <a:t>Multi-level timeouts</a:t>
            </a:r>
            <a:endParaRPr/>
          </a:p>
          <a:p>
            <a:pPr indent="-304800" lvl="1" marL="914400" rtl="0" algn="l">
              <a:spcBef>
                <a:spcPts val="1000"/>
              </a:spcBef>
              <a:spcAft>
                <a:spcPts val="0"/>
              </a:spcAft>
              <a:buSzPts val="1200"/>
              <a:buChar char="○"/>
            </a:pPr>
            <a:r>
              <a:rPr lang="en"/>
              <a:t>Interrupts / breakpoints</a:t>
            </a:r>
            <a:endParaRPr/>
          </a:p>
          <a:p>
            <a:pPr indent="-330200" lvl="0" marL="457200" rtl="0" algn="l">
              <a:spcBef>
                <a:spcPts val="1000"/>
              </a:spcBef>
              <a:spcAft>
                <a:spcPts val="0"/>
              </a:spcAft>
              <a:buSzPts val="1600"/>
              <a:buChar char="●"/>
            </a:pPr>
            <a:r>
              <a:rPr lang="en"/>
              <a:t>Combined goal is to protect </a:t>
            </a:r>
            <a:r>
              <a:rPr lang="en">
                <a:solidFill>
                  <a:srgbClr val="06E4B4"/>
                </a:solidFill>
              </a:rPr>
              <a:t>infinite</a:t>
            </a:r>
            <a:r>
              <a:rPr lang="en">
                <a:solidFill>
                  <a:srgbClr val="06E4B4"/>
                </a:solidFill>
              </a:rPr>
              <a:t> loop</a:t>
            </a:r>
            <a:r>
              <a:rPr lang="en"/>
              <a:t> and </a:t>
            </a:r>
            <a:r>
              <a:rPr lang="en">
                <a:solidFill>
                  <a:srgbClr val="06E4B4"/>
                </a:solidFill>
              </a:rPr>
              <a:t>infinite waiting</a:t>
            </a:r>
            <a:endParaRPr>
              <a:solidFill>
                <a:srgbClr val="06E4B4"/>
              </a:solidFill>
            </a:endParaRPr>
          </a:p>
        </p:txBody>
      </p:sp>
      <p:sp>
        <p:nvSpPr>
          <p:cNvPr id="541" name="Google Shape;541;p61"/>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7" name="Google Shape;547;p6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Recursion Limit: Cutting infinite loops with recursion limits</a:t>
            </a:r>
            <a:endParaRPr/>
          </a:p>
        </p:txBody>
      </p:sp>
      <p:sp>
        <p:nvSpPr>
          <p:cNvPr id="548" name="Google Shape;548;p6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Common failure mode: </a:t>
            </a:r>
            <a:r>
              <a:rPr b="1" lang="en"/>
              <a:t>infinite loops</a:t>
            </a:r>
            <a:endParaRPr b="1"/>
          </a:p>
          <a:p>
            <a:pPr indent="-304800" lvl="1" marL="914400" rtl="0" algn="l">
              <a:spcBef>
                <a:spcPts val="0"/>
              </a:spcBef>
              <a:spcAft>
                <a:spcPts val="0"/>
              </a:spcAft>
              <a:buSzPts val="1200"/>
              <a:buChar char="○"/>
            </a:pPr>
            <a:r>
              <a:rPr lang="en"/>
              <a:t>Agent A → Agent B → Agent A → …</a:t>
            </a:r>
            <a:endParaRPr/>
          </a:p>
          <a:p>
            <a:pPr indent="-304800" lvl="1" marL="914400" rtl="0" algn="l">
              <a:spcBef>
                <a:spcPts val="1000"/>
              </a:spcBef>
              <a:spcAft>
                <a:spcPts val="0"/>
              </a:spcAft>
              <a:buSzPts val="1200"/>
              <a:buChar char="○"/>
            </a:pPr>
            <a:r>
              <a:rPr lang="en"/>
              <a:t>Misplanned “try again” loops that never end</a:t>
            </a:r>
            <a:endParaRPr/>
          </a:p>
          <a:p>
            <a:pPr indent="-330200" lvl="0" marL="457200" rtl="0" algn="l">
              <a:spcBef>
                <a:spcPts val="1000"/>
              </a:spcBef>
              <a:spcAft>
                <a:spcPts val="0"/>
              </a:spcAft>
              <a:buSzPts val="1600"/>
              <a:buChar char="●"/>
            </a:pPr>
            <a:r>
              <a:rPr lang="en"/>
              <a:t>LangGraph’s help</a:t>
            </a:r>
            <a:endParaRPr/>
          </a:p>
          <a:p>
            <a:pPr indent="-304800" lvl="1" marL="914400" rtl="0" algn="l">
              <a:spcBef>
                <a:spcPts val="0"/>
              </a:spcBef>
              <a:spcAft>
                <a:spcPts val="0"/>
              </a:spcAft>
              <a:buSzPts val="1200"/>
              <a:buChar char="○"/>
            </a:pPr>
            <a:r>
              <a:rPr lang="en"/>
              <a:t>Pregel-style engine with </a:t>
            </a:r>
            <a:r>
              <a:rPr b="1" lang="en">
                <a:latin typeface="Noto Sans"/>
                <a:ea typeface="Noto Sans"/>
                <a:cs typeface="Noto Sans"/>
                <a:sym typeface="Noto Sans"/>
              </a:rPr>
              <a:t>recursion limit</a:t>
            </a:r>
            <a:endParaRPr b="1">
              <a:latin typeface="Noto Sans"/>
              <a:ea typeface="Noto Sans"/>
              <a:cs typeface="Noto Sans"/>
              <a:sym typeface="Noto Sans"/>
            </a:endParaRPr>
          </a:p>
          <a:p>
            <a:pPr indent="-304800" lvl="1" marL="914400" rtl="0" algn="l">
              <a:spcBef>
                <a:spcPts val="1000"/>
              </a:spcBef>
              <a:spcAft>
                <a:spcPts val="0"/>
              </a:spcAft>
              <a:buSzPts val="1200"/>
              <a:buChar char="○"/>
            </a:pPr>
            <a:r>
              <a:rPr lang="en"/>
              <a:t>Stop execution after N graph steps / hops</a:t>
            </a:r>
            <a:endParaRPr/>
          </a:p>
          <a:p>
            <a:pPr indent="-330200" lvl="0" marL="457200" rtl="0" algn="l">
              <a:spcBef>
                <a:spcPts val="1000"/>
              </a:spcBef>
              <a:spcAft>
                <a:spcPts val="0"/>
              </a:spcAft>
              <a:buSzPts val="1600"/>
              <a:buChar char="●"/>
            </a:pPr>
            <a:r>
              <a:rPr lang="en"/>
              <a:t>LLM can still make bad plans</a:t>
            </a:r>
            <a:endParaRPr/>
          </a:p>
          <a:p>
            <a:pPr indent="-304800" lvl="1" marL="914400" rtl="0" algn="l">
              <a:spcBef>
                <a:spcPts val="0"/>
              </a:spcBef>
              <a:spcAft>
                <a:spcPts val="1000"/>
              </a:spcAft>
              <a:buSzPts val="1200"/>
              <a:buChar char="○"/>
            </a:pPr>
            <a:r>
              <a:rPr lang="en"/>
              <a:t>But the runtime prevents bad plans from killing the system</a:t>
            </a:r>
            <a:endParaRPr/>
          </a:p>
        </p:txBody>
      </p:sp>
      <p:sp>
        <p:nvSpPr>
          <p:cNvPr id="549" name="Google Shape;549;p62"/>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5" name="Google Shape;555;p6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Recursion Limit: Cutting infinite loops with recursion limits</a:t>
            </a:r>
            <a:endParaRPr/>
          </a:p>
        </p:txBody>
      </p:sp>
      <p:pic>
        <p:nvPicPr>
          <p:cNvPr id="556" name="Google Shape;556;p63" title="carbon (8).png"/>
          <p:cNvPicPr preferRelativeResize="0"/>
          <p:nvPr/>
        </p:nvPicPr>
        <p:blipFill>
          <a:blip r:embed="rId3">
            <a:alphaModFix/>
          </a:blip>
          <a:stretch>
            <a:fillRect/>
          </a:stretch>
        </p:blipFill>
        <p:spPr>
          <a:xfrm>
            <a:off x="776353" y="1937553"/>
            <a:ext cx="3933100" cy="2615501"/>
          </a:xfrm>
          <a:prstGeom prst="rect">
            <a:avLst/>
          </a:prstGeom>
          <a:noFill/>
          <a:ln>
            <a:noFill/>
          </a:ln>
        </p:spPr>
      </p:pic>
      <p:pic>
        <p:nvPicPr>
          <p:cNvPr id="557" name="Google Shape;557;p63" title="carbon (10).png"/>
          <p:cNvPicPr preferRelativeResize="0"/>
          <p:nvPr/>
        </p:nvPicPr>
        <p:blipFill>
          <a:blip r:embed="rId4">
            <a:alphaModFix/>
          </a:blip>
          <a:stretch>
            <a:fillRect/>
          </a:stretch>
        </p:blipFill>
        <p:spPr>
          <a:xfrm>
            <a:off x="5079223" y="1868790"/>
            <a:ext cx="3557252" cy="2863575"/>
          </a:xfrm>
          <a:prstGeom prst="rect">
            <a:avLst/>
          </a:prstGeom>
          <a:noFill/>
          <a:ln>
            <a:noFill/>
          </a:ln>
        </p:spPr>
      </p:pic>
      <p:sp>
        <p:nvSpPr>
          <p:cNvPr id="558" name="Google Shape;558;p63"/>
          <p:cNvSpPr txBox="1"/>
          <p:nvPr/>
        </p:nvSpPr>
        <p:spPr>
          <a:xfrm>
            <a:off x="731275" y="1065865"/>
            <a:ext cx="18750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highlight>
                  <a:srgbClr val="434343"/>
                </a:highlight>
                <a:latin typeface="Noto Sans Mono"/>
                <a:ea typeface="Noto Sans Mono"/>
                <a:cs typeface="Noto Sans Mono"/>
                <a:sym typeface="Noto Sans Mono"/>
              </a:rPr>
              <a:t>r</a:t>
            </a:r>
            <a:r>
              <a:rPr b="1" lang="en">
                <a:solidFill>
                  <a:srgbClr val="FFFFFF"/>
                </a:solidFill>
                <a:highlight>
                  <a:srgbClr val="434343"/>
                </a:highlight>
                <a:latin typeface="Noto Sans Mono"/>
                <a:ea typeface="Noto Sans Mono"/>
                <a:cs typeface="Noto Sans Mono"/>
                <a:sym typeface="Noto Sans Mono"/>
              </a:rPr>
              <a:t>ecursion_limit</a:t>
            </a:r>
            <a:endParaRPr b="1">
              <a:solidFill>
                <a:srgbClr val="FFFFFF"/>
              </a:solidFill>
              <a:highlight>
                <a:srgbClr val="434343"/>
              </a:highlight>
              <a:latin typeface="Noto Sans Mono"/>
              <a:ea typeface="Noto Sans Mono"/>
              <a:cs typeface="Noto Sans Mono"/>
              <a:sym typeface="Noto Sans Mono"/>
            </a:endParaRPr>
          </a:p>
          <a:p>
            <a:pPr indent="0" lvl="0" marL="0" rtl="0" algn="l">
              <a:spcBef>
                <a:spcPts val="0"/>
              </a:spcBef>
              <a:spcAft>
                <a:spcPts val="0"/>
              </a:spcAft>
              <a:buNone/>
            </a:pPr>
            <a:r>
              <a:rPr b="1" lang="en">
                <a:solidFill>
                  <a:srgbClr val="FFFFFF"/>
                </a:solidFill>
                <a:highlight>
                  <a:srgbClr val="434343"/>
                </a:highlight>
                <a:latin typeface="Noto Sans Mono"/>
                <a:ea typeface="Noto Sans Mono"/>
                <a:cs typeface="Noto Sans Mono"/>
                <a:sym typeface="Noto Sans Mono"/>
              </a:rPr>
              <a:t>+ t</a:t>
            </a:r>
            <a:r>
              <a:rPr b="1" lang="en">
                <a:solidFill>
                  <a:srgbClr val="FFFFFF"/>
                </a:solidFill>
                <a:highlight>
                  <a:srgbClr val="434343"/>
                </a:highlight>
                <a:latin typeface="Noto Sans Mono"/>
                <a:ea typeface="Noto Sans Mono"/>
                <a:cs typeface="Noto Sans Mono"/>
                <a:sym typeface="Noto Sans Mono"/>
              </a:rPr>
              <a:t>imeout</a:t>
            </a:r>
            <a:endParaRPr b="1">
              <a:solidFill>
                <a:srgbClr val="FFFFFF"/>
              </a:solidFill>
              <a:highlight>
                <a:srgbClr val="434343"/>
              </a:highlight>
              <a:latin typeface="Noto Sans Mono"/>
              <a:ea typeface="Noto Sans Mono"/>
              <a:cs typeface="Noto Sans Mono"/>
              <a:sym typeface="Noto Sans Mono"/>
            </a:endParaRPr>
          </a:p>
          <a:p>
            <a:pPr indent="0" lvl="0" marL="0" rtl="0" algn="l">
              <a:spcBef>
                <a:spcPts val="0"/>
              </a:spcBef>
              <a:spcAft>
                <a:spcPts val="0"/>
              </a:spcAft>
              <a:buNone/>
            </a:pPr>
            <a:r>
              <a:rPr b="1" lang="en">
                <a:solidFill>
                  <a:srgbClr val="FFFFFF"/>
                </a:solidFill>
                <a:highlight>
                  <a:srgbClr val="434343"/>
                </a:highlight>
                <a:latin typeface="Noto Sans Mono"/>
                <a:ea typeface="Noto Sans Mono"/>
                <a:cs typeface="Noto Sans Mono"/>
                <a:sym typeface="Noto Sans Mono"/>
              </a:rPr>
              <a:t>+ interrupt</a:t>
            </a:r>
            <a:endParaRPr b="1">
              <a:solidFill>
                <a:srgbClr val="FFFFFF"/>
              </a:solidFill>
              <a:highlight>
                <a:srgbClr val="434343"/>
              </a:highlight>
              <a:latin typeface="Noto Sans Mono"/>
              <a:ea typeface="Noto Sans Mono"/>
              <a:cs typeface="Noto Sans Mono"/>
              <a:sym typeface="Noto Sans Mono"/>
            </a:endParaRPr>
          </a:p>
        </p:txBody>
      </p:sp>
      <p:sp>
        <p:nvSpPr>
          <p:cNvPr id="559" name="Google Shape;559;p63"/>
          <p:cNvSpPr txBox="1"/>
          <p:nvPr/>
        </p:nvSpPr>
        <p:spPr>
          <a:xfrm>
            <a:off x="5079225" y="1065853"/>
            <a:ext cx="2339700" cy="7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highlight>
                  <a:srgbClr val="434343"/>
                </a:highlight>
                <a:latin typeface="Noto Sans Mono"/>
                <a:ea typeface="Noto Sans Mono"/>
                <a:cs typeface="Noto Sans Mono"/>
                <a:sym typeface="Noto Sans Mono"/>
              </a:rPr>
              <a:t>r</a:t>
            </a:r>
            <a:r>
              <a:rPr b="1" lang="en">
                <a:solidFill>
                  <a:srgbClr val="FFFFFF"/>
                </a:solidFill>
                <a:highlight>
                  <a:srgbClr val="434343"/>
                </a:highlight>
                <a:latin typeface="Noto Sans Mono"/>
                <a:ea typeface="Noto Sans Mono"/>
                <a:cs typeface="Noto Sans Mono"/>
                <a:sym typeface="Noto Sans Mono"/>
              </a:rPr>
              <a:t>ecursion_limit</a:t>
            </a:r>
            <a:endParaRPr b="1">
              <a:solidFill>
                <a:srgbClr val="FFFFFF"/>
              </a:solidFill>
              <a:highlight>
                <a:srgbClr val="434343"/>
              </a:highlight>
              <a:latin typeface="Noto Sans Mono"/>
              <a:ea typeface="Noto Sans Mono"/>
              <a:cs typeface="Noto Sans Mono"/>
              <a:sym typeface="Noto Sans Mono"/>
            </a:endParaRPr>
          </a:p>
          <a:p>
            <a:pPr indent="0" lvl="0" marL="0" rtl="0" algn="l">
              <a:spcBef>
                <a:spcPts val="0"/>
              </a:spcBef>
              <a:spcAft>
                <a:spcPts val="0"/>
              </a:spcAft>
              <a:buNone/>
            </a:pPr>
            <a:r>
              <a:rPr b="1" lang="en">
                <a:solidFill>
                  <a:srgbClr val="FFFFFF"/>
                </a:solidFill>
                <a:highlight>
                  <a:srgbClr val="434343"/>
                </a:highlight>
                <a:latin typeface="Noto Sans Mono"/>
                <a:ea typeface="Noto Sans Mono"/>
                <a:cs typeface="Noto Sans Mono"/>
                <a:sym typeface="Noto Sans Mono"/>
              </a:rPr>
              <a:t>+ RemainingSteps</a:t>
            </a:r>
            <a:endParaRPr b="1">
              <a:solidFill>
                <a:srgbClr val="FFFFFF"/>
              </a:solidFill>
              <a:highlight>
                <a:srgbClr val="434343"/>
              </a:highlight>
              <a:latin typeface="Noto Sans Mono"/>
              <a:ea typeface="Noto Sans Mono"/>
              <a:cs typeface="Noto Sans Mono"/>
              <a:sym typeface="Noto Sans Mono"/>
            </a:endParaRPr>
          </a:p>
        </p:txBody>
      </p:sp>
      <p:sp>
        <p:nvSpPr>
          <p:cNvPr id="560" name="Google Shape;560;p63"/>
          <p:cNvSpPr txBox="1"/>
          <p:nvPr/>
        </p:nvSpPr>
        <p:spPr>
          <a:xfrm rot="2700000">
            <a:off x="4100133" y="1965851"/>
            <a:ext cx="843861" cy="36232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Sample</a:t>
            </a:r>
            <a:endParaRPr b="1">
              <a:solidFill>
                <a:srgbClr val="06E4B4"/>
              </a:solidFill>
              <a:highlight>
                <a:srgbClr val="434343"/>
              </a:highlight>
              <a:latin typeface="Noto Sans Mono"/>
              <a:ea typeface="Noto Sans Mono"/>
              <a:cs typeface="Noto Sans Mono"/>
              <a:sym typeface="Noto Sans Mono"/>
            </a:endParaRPr>
          </a:p>
        </p:txBody>
      </p:sp>
      <p:sp>
        <p:nvSpPr>
          <p:cNvPr id="561" name="Google Shape;561;p63"/>
          <p:cNvSpPr txBox="1"/>
          <p:nvPr/>
        </p:nvSpPr>
        <p:spPr>
          <a:xfrm rot="2700000">
            <a:off x="7983883" y="1899501"/>
            <a:ext cx="843861" cy="36232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Sample</a:t>
            </a:r>
            <a:endParaRPr b="1">
              <a:solidFill>
                <a:srgbClr val="06E4B4"/>
              </a:solidFill>
              <a:highlight>
                <a:srgbClr val="434343"/>
              </a:highlight>
              <a:latin typeface="Noto Sans Mono"/>
              <a:ea typeface="Noto Sans Mono"/>
              <a:cs typeface="Noto Sans Mono"/>
              <a:sym typeface="Noto Sans Mono"/>
            </a:endParaRPr>
          </a:p>
        </p:txBody>
      </p:sp>
      <p:sp>
        <p:nvSpPr>
          <p:cNvPr id="562" name="Google Shape;562;p63"/>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8" name="Google Shape;568;p6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Errors as State, Not Exceptions</a:t>
            </a:r>
            <a:endParaRPr/>
          </a:p>
        </p:txBody>
      </p:sp>
      <p:sp>
        <p:nvSpPr>
          <p:cNvPr id="569" name="Google Shape;569;p6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Traditional view: Error = throw exception → 500</a:t>
            </a:r>
            <a:endParaRPr/>
          </a:p>
          <a:p>
            <a:pPr indent="-330200" lvl="0" marL="457200" rtl="0" algn="l">
              <a:spcBef>
                <a:spcPts val="0"/>
              </a:spcBef>
              <a:spcAft>
                <a:spcPts val="0"/>
              </a:spcAft>
              <a:buSzPts val="1600"/>
              <a:buChar char="●"/>
            </a:pPr>
            <a:r>
              <a:rPr lang="en"/>
              <a:t>Our graph view: Error = </a:t>
            </a:r>
            <a:r>
              <a:rPr lang="en">
                <a:solidFill>
                  <a:srgbClr val="06E4B4"/>
                </a:solidFill>
              </a:rPr>
              <a:t>part of state</a:t>
            </a:r>
            <a:endParaRPr>
              <a:solidFill>
                <a:srgbClr val="06E4B4"/>
              </a:solidFill>
            </a:endParaRPr>
          </a:p>
          <a:p>
            <a:pPr indent="-330200" lvl="0" marL="457200" rtl="0" algn="l">
              <a:spcBef>
                <a:spcPts val="0"/>
              </a:spcBef>
              <a:spcAft>
                <a:spcPts val="0"/>
              </a:spcAft>
              <a:buSzPts val="1600"/>
              <a:buChar char="●"/>
            </a:pPr>
            <a:r>
              <a:rPr lang="en"/>
              <a:t>State schema example:</a:t>
            </a:r>
            <a:endParaRPr/>
          </a:p>
          <a:p>
            <a:pPr indent="-304800" lvl="1" marL="914400" rtl="0" algn="l">
              <a:spcBef>
                <a:spcPts val="0"/>
              </a:spcBef>
              <a:spcAft>
                <a:spcPts val="0"/>
              </a:spcAft>
              <a:buSzPts val="1200"/>
              <a:buChar char="○"/>
            </a:pPr>
            <a:r>
              <a:rPr lang="en">
                <a:highlight>
                  <a:srgbClr val="434343"/>
                </a:highlight>
              </a:rPr>
              <a:t>status</a:t>
            </a:r>
            <a:r>
              <a:rPr lang="en"/>
              <a:t>: “ok” | “error” | “degraded”</a:t>
            </a:r>
            <a:endParaRPr/>
          </a:p>
          <a:p>
            <a:pPr indent="-304800" lvl="1" marL="914400" rtl="0" algn="l">
              <a:spcBef>
                <a:spcPts val="1000"/>
              </a:spcBef>
              <a:spcAft>
                <a:spcPts val="0"/>
              </a:spcAft>
              <a:buSzPts val="1200"/>
              <a:buChar char="○"/>
            </a:pPr>
            <a:r>
              <a:rPr lang="en">
                <a:highlight>
                  <a:srgbClr val="434343"/>
                </a:highlight>
              </a:rPr>
              <a:t>error</a:t>
            </a:r>
            <a:r>
              <a:rPr lang="en"/>
              <a:t>: error code / message</a:t>
            </a:r>
            <a:endParaRPr/>
          </a:p>
          <a:p>
            <a:pPr indent="-304800" lvl="1" marL="914400" rtl="0" algn="l">
              <a:spcBef>
                <a:spcPts val="1000"/>
              </a:spcBef>
              <a:spcAft>
                <a:spcPts val="0"/>
              </a:spcAft>
              <a:buSzPts val="1200"/>
              <a:buChar char="○"/>
            </a:pPr>
            <a:r>
              <a:rPr lang="en">
                <a:highlight>
                  <a:srgbClr val="434343"/>
                </a:highlight>
              </a:rPr>
              <a:t>attempts</a:t>
            </a:r>
            <a:r>
              <a:rPr lang="en"/>
              <a:t>: number of retries</a:t>
            </a:r>
            <a:endParaRPr/>
          </a:p>
          <a:p>
            <a:pPr indent="-330200" lvl="0" marL="457200" rtl="0" algn="l">
              <a:spcBef>
                <a:spcPts val="1000"/>
              </a:spcBef>
              <a:spcAft>
                <a:spcPts val="0"/>
              </a:spcAft>
              <a:buSzPts val="1600"/>
              <a:buChar char="●"/>
            </a:pPr>
            <a:r>
              <a:rPr lang="en"/>
              <a:t>Errors are handled inside the graph, instead of killing the entire service</a:t>
            </a:r>
            <a:endParaRPr/>
          </a:p>
        </p:txBody>
      </p:sp>
      <p:sp>
        <p:nvSpPr>
          <p:cNvPr id="570" name="Google Shape;570;p64"/>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Anthropic: “Start simple. Use direct API calls first”</a:t>
            </a:r>
            <a:endParaRPr/>
          </a:p>
        </p:txBody>
      </p:sp>
      <p:sp>
        <p:nvSpPr>
          <p:cNvPr id="92" name="Google Shape;92;p11"/>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https://www.anthropic.com/engineering/building-effective-agents</a:t>
            </a:r>
            <a:endParaRPr sz="600">
              <a:solidFill>
                <a:srgbClr val="999999"/>
              </a:solidFill>
            </a:endParaRPr>
          </a:p>
        </p:txBody>
      </p:sp>
      <p:pic>
        <p:nvPicPr>
          <p:cNvPr id="93" name="Google Shape;93;p11" title="스크린샷 2025-11-25 오후 9.10.02.png"/>
          <p:cNvPicPr preferRelativeResize="0"/>
          <p:nvPr/>
        </p:nvPicPr>
        <p:blipFill>
          <a:blip r:embed="rId3">
            <a:alphaModFix/>
          </a:blip>
          <a:stretch>
            <a:fillRect/>
          </a:stretch>
        </p:blipFill>
        <p:spPr>
          <a:xfrm>
            <a:off x="5506450" y="2037551"/>
            <a:ext cx="3307775" cy="2618900"/>
          </a:xfrm>
          <a:prstGeom prst="rect">
            <a:avLst/>
          </a:prstGeom>
          <a:noFill/>
          <a:ln>
            <a:noFill/>
          </a:ln>
        </p:spPr>
      </p:pic>
      <p:sp>
        <p:nvSpPr>
          <p:cNvPr id="94" name="Google Shape;94;p1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Suggested Approach</a:t>
            </a:r>
            <a:endParaRPr/>
          </a:p>
          <a:p>
            <a:pPr indent="-304800" lvl="1" marL="914400" rtl="0" algn="l">
              <a:spcBef>
                <a:spcPts val="0"/>
              </a:spcBef>
              <a:spcAft>
                <a:spcPts val="0"/>
              </a:spcAft>
              <a:buSzPts val="1200"/>
              <a:buChar char="○"/>
            </a:pPr>
            <a:r>
              <a:rPr lang="en"/>
              <a:t>Begin with basic loops or scripts</a:t>
            </a:r>
            <a:endParaRPr/>
          </a:p>
          <a:p>
            <a:pPr indent="-304800" lvl="1" marL="914400" rtl="0" algn="l">
              <a:spcBef>
                <a:spcPts val="1000"/>
              </a:spcBef>
              <a:spcAft>
                <a:spcPts val="0"/>
              </a:spcAft>
              <a:buSzPts val="1200"/>
              <a:buChar char="○"/>
            </a:pPr>
            <a:r>
              <a:rPr lang="en"/>
              <a:t>Use raw outputs (JSON / tool responses) directly)</a:t>
            </a:r>
            <a:br>
              <a:rPr lang="en"/>
            </a:br>
            <a:r>
              <a:rPr lang="en"/>
              <a:t>Avoid unnecessary abstraction early on</a:t>
            </a:r>
            <a:endParaRPr/>
          </a:p>
          <a:p>
            <a:pPr indent="-304800" lvl="1" marL="914400" rtl="0" algn="l">
              <a:spcBef>
                <a:spcPts val="1000"/>
              </a:spcBef>
              <a:spcAft>
                <a:spcPts val="0"/>
              </a:spcAft>
              <a:buSzPts val="1200"/>
              <a:buChar char="○"/>
            </a:pPr>
            <a:r>
              <a:rPr lang="en"/>
              <a:t>Measure what actually hurts</a:t>
            </a:r>
            <a:endParaRPr/>
          </a:p>
          <a:p>
            <a:pPr indent="-304800" lvl="1" marL="914400" rtl="0" algn="l">
              <a:spcBef>
                <a:spcPts val="1000"/>
              </a:spcBef>
              <a:spcAft>
                <a:spcPts val="0"/>
              </a:spcAft>
              <a:buSzPts val="1200"/>
              <a:buChar char="○"/>
            </a:pPr>
            <a:r>
              <a:rPr lang="en"/>
              <a:t>Only then consider a framework</a:t>
            </a:r>
            <a:endParaRPr/>
          </a:p>
          <a:p>
            <a:pPr indent="-330200" lvl="0" marL="457200" rtl="0" algn="l">
              <a:spcBef>
                <a:spcPts val="1000"/>
              </a:spcBef>
              <a:spcAft>
                <a:spcPts val="0"/>
              </a:spcAft>
              <a:buSzPts val="1600"/>
              <a:buChar char="●"/>
            </a:pPr>
            <a:r>
              <a:rPr lang="en"/>
              <a:t>Core idea:</a:t>
            </a:r>
            <a:endParaRPr/>
          </a:p>
          <a:p>
            <a:pPr indent="-304800" lvl="1" marL="914400" rtl="0" algn="l">
              <a:spcBef>
                <a:spcPts val="0"/>
              </a:spcBef>
              <a:spcAft>
                <a:spcPts val="0"/>
              </a:spcAft>
              <a:buSzPts val="1200"/>
              <a:buChar char="○"/>
            </a:pPr>
            <a:r>
              <a:rPr lang="en"/>
              <a:t>Simple first, complexity layer</a:t>
            </a:r>
            <a:endParaRPr/>
          </a:p>
          <a:p>
            <a:pPr indent="-304800" lvl="1" marL="914400" rtl="0" algn="l">
              <a:spcBef>
                <a:spcPts val="1000"/>
              </a:spcBef>
              <a:spcAft>
                <a:spcPts val="1000"/>
              </a:spcAft>
              <a:buSzPts val="1200"/>
              <a:buChar char="○"/>
            </a:pPr>
            <a:r>
              <a:rPr lang="en"/>
              <a:t>Frameworks are </a:t>
            </a:r>
            <a:r>
              <a:rPr b="1" lang="en">
                <a:solidFill>
                  <a:srgbClr val="06E4B4"/>
                </a:solidFill>
                <a:latin typeface="Noto Sans"/>
                <a:ea typeface="Noto Sans"/>
                <a:cs typeface="Noto Sans"/>
                <a:sym typeface="Noto Sans"/>
              </a:rPr>
              <a:t>optional</a:t>
            </a:r>
            <a:r>
              <a:rPr lang="en"/>
              <a:t>, not a prerequisite</a:t>
            </a:r>
            <a:endParaRPr/>
          </a:p>
        </p:txBody>
      </p:sp>
      <p:sp>
        <p:nvSpPr>
          <p:cNvPr id="95" name="Google Shape;95;p11"/>
          <p:cNvSpPr txBox="1"/>
          <p:nvPr/>
        </p:nvSpPr>
        <p:spPr>
          <a:xfrm>
            <a:off x="7568850" y="140275"/>
            <a:ext cx="14064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❶ Introduction</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6" name="Google Shape;576;p6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Timeouts: Don’t let one slow node freeze the graph</a:t>
            </a:r>
            <a:endParaRPr/>
          </a:p>
        </p:txBody>
      </p:sp>
      <p:sp>
        <p:nvSpPr>
          <p:cNvPr id="577" name="Google Shape;577;p6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Multi-level timeouts</a:t>
            </a:r>
            <a:endParaRPr/>
          </a:p>
          <a:p>
            <a:pPr indent="-304800" lvl="1" marL="914400" rtl="0" algn="l">
              <a:spcBef>
                <a:spcPts val="0"/>
              </a:spcBef>
              <a:spcAft>
                <a:spcPts val="0"/>
              </a:spcAft>
              <a:buSzPts val="1200"/>
              <a:buChar char="○"/>
            </a:pPr>
            <a:r>
              <a:rPr lang="en"/>
              <a:t>Model call timeout</a:t>
            </a:r>
            <a:endParaRPr/>
          </a:p>
          <a:p>
            <a:pPr indent="-304800" lvl="1" marL="914400" rtl="0" algn="l">
              <a:spcBef>
                <a:spcPts val="1000"/>
              </a:spcBef>
              <a:spcAft>
                <a:spcPts val="0"/>
              </a:spcAft>
              <a:buSzPts val="1200"/>
              <a:buChar char="○"/>
            </a:pPr>
            <a:r>
              <a:rPr lang="en"/>
              <a:t>Tool call timeout</a:t>
            </a:r>
            <a:endParaRPr/>
          </a:p>
          <a:p>
            <a:pPr indent="-304800" lvl="1" marL="914400" rtl="0" algn="l">
              <a:spcBef>
                <a:spcPts val="1000"/>
              </a:spcBef>
              <a:spcAft>
                <a:spcPts val="0"/>
              </a:spcAft>
              <a:buSzPts val="1200"/>
              <a:buChar char="○"/>
            </a:pPr>
            <a:r>
              <a:rPr lang="en"/>
              <a:t>Overall graph execution timeout</a:t>
            </a:r>
            <a:endParaRPr/>
          </a:p>
          <a:p>
            <a:pPr indent="-330200" lvl="0" marL="457200" rtl="0" algn="l">
              <a:spcBef>
                <a:spcPts val="1000"/>
              </a:spcBef>
              <a:spcAft>
                <a:spcPts val="0"/>
              </a:spcAft>
              <a:buSzPts val="1600"/>
              <a:buChar char="●"/>
            </a:pPr>
            <a:r>
              <a:rPr lang="en"/>
              <a:t>Per-node timeouts, e.g.</a:t>
            </a:r>
            <a:endParaRPr/>
          </a:p>
          <a:p>
            <a:pPr indent="-304800" lvl="1" marL="914400" rtl="0" algn="l">
              <a:spcBef>
                <a:spcPts val="0"/>
              </a:spcBef>
              <a:spcAft>
                <a:spcPts val="0"/>
              </a:spcAft>
              <a:buSzPts val="1200"/>
              <a:buChar char="○"/>
            </a:pPr>
            <a:r>
              <a:rPr lang="en"/>
              <a:t>Retrieval + justification node: up to </a:t>
            </a:r>
            <a:r>
              <a:rPr lang="en" u="sng"/>
              <a:t>5s</a:t>
            </a:r>
            <a:endParaRPr u="sng"/>
          </a:p>
          <a:p>
            <a:pPr indent="-304800" lvl="1" marL="914400" rtl="0" algn="l">
              <a:spcBef>
                <a:spcPts val="1000"/>
              </a:spcBef>
              <a:spcAft>
                <a:spcPts val="0"/>
              </a:spcAft>
              <a:buSzPts val="1200"/>
              <a:buChar char="○"/>
            </a:pPr>
            <a:r>
              <a:rPr lang="en"/>
              <a:t>Simple reformatting node: </a:t>
            </a:r>
            <a:r>
              <a:rPr lang="en" u="sng"/>
              <a:t>abort after 2s</a:t>
            </a:r>
            <a:r>
              <a:rPr lang="en"/>
              <a:t>, then fallback</a:t>
            </a:r>
            <a:endParaRPr/>
          </a:p>
          <a:p>
            <a:pPr indent="-330200" lvl="0" marL="457200" rtl="0" algn="l">
              <a:spcBef>
                <a:spcPts val="1000"/>
              </a:spcBef>
              <a:spcAft>
                <a:spcPts val="0"/>
              </a:spcAft>
              <a:buSzPts val="1600"/>
              <a:buChar char="●"/>
            </a:pPr>
            <a:r>
              <a:rPr lang="en"/>
              <a:t>On timeout</a:t>
            </a:r>
            <a:endParaRPr/>
          </a:p>
          <a:p>
            <a:pPr indent="-304800" lvl="1" marL="914400" rtl="0" algn="l">
              <a:spcBef>
                <a:spcPts val="0"/>
              </a:spcBef>
              <a:spcAft>
                <a:spcPts val="0"/>
              </a:spcAft>
              <a:buSzPts val="1200"/>
              <a:buChar char="○"/>
            </a:pPr>
            <a:r>
              <a:rPr lang="en"/>
              <a:t>Route to summarized / partial answer node, user-facing apology + background queue node</a:t>
            </a:r>
            <a:endParaRPr/>
          </a:p>
          <a:p>
            <a:pPr indent="-304800" lvl="1" marL="914400" rtl="0" algn="l">
              <a:spcBef>
                <a:spcPts val="1000"/>
              </a:spcBef>
              <a:spcAft>
                <a:spcPts val="1000"/>
              </a:spcAft>
              <a:buSzPts val="1200"/>
              <a:buChar char="○"/>
            </a:pPr>
            <a:r>
              <a:rPr lang="en"/>
              <a:t>Users rarely see “I can’t find anything” / “no result” non-answers</a:t>
            </a:r>
            <a:endParaRPr/>
          </a:p>
        </p:txBody>
      </p:sp>
      <p:sp>
        <p:nvSpPr>
          <p:cNvPr id="578" name="Google Shape;578;p65"/>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4" name="Google Shape;584;p6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Wait… We were already using safety features</a:t>
            </a:r>
            <a:endParaRPr/>
          </a:p>
        </p:txBody>
      </p:sp>
      <p:sp>
        <p:nvSpPr>
          <p:cNvPr id="585" name="Google Shape;585;p6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safety feature were used by default</a:t>
            </a:r>
            <a:endParaRPr/>
          </a:p>
          <a:p>
            <a:pPr indent="-330200" lvl="0" marL="457200" rtl="0" algn="l">
              <a:spcBef>
                <a:spcPts val="0"/>
              </a:spcBef>
              <a:spcAft>
                <a:spcPts val="0"/>
              </a:spcAft>
              <a:buSzPts val="1600"/>
              <a:buChar char="●"/>
            </a:pPr>
            <a:r>
              <a:rPr lang="en"/>
              <a:t>Built-in features</a:t>
            </a:r>
            <a:endParaRPr/>
          </a:p>
          <a:p>
            <a:pPr indent="-304800" lvl="1" marL="914400" rtl="0" algn="l">
              <a:spcBef>
                <a:spcPts val="0"/>
              </a:spcBef>
              <a:spcAft>
                <a:spcPts val="0"/>
              </a:spcAft>
              <a:buSzPts val="1200"/>
              <a:buChar char="○"/>
            </a:pPr>
            <a:r>
              <a:rPr lang="en"/>
              <a:t>Default retries (max_retries)</a:t>
            </a:r>
            <a:endParaRPr/>
          </a:p>
          <a:p>
            <a:pPr indent="-304800" lvl="1" marL="914400" rtl="0" algn="l">
              <a:spcBef>
                <a:spcPts val="1000"/>
              </a:spcBef>
              <a:spcAft>
                <a:spcPts val="0"/>
              </a:spcAft>
              <a:buSzPts val="1200"/>
              <a:buChar char="○"/>
            </a:pPr>
            <a:r>
              <a:rPr lang="en"/>
              <a:t>Exponential backoff</a:t>
            </a:r>
            <a:endParaRPr/>
          </a:p>
          <a:p>
            <a:pPr indent="-304800" lvl="1" marL="914400" rtl="0" algn="l">
              <a:spcBef>
                <a:spcPts val="1000"/>
              </a:spcBef>
              <a:spcAft>
                <a:spcPts val="0"/>
              </a:spcAft>
              <a:buSzPts val="1200"/>
              <a:buChar char="○"/>
            </a:pPr>
            <a:r>
              <a:rPr lang="en"/>
              <a:t>Fail-safes model calls</a:t>
            </a:r>
            <a:endParaRPr/>
          </a:p>
          <a:p>
            <a:pPr indent="-304800" lvl="1" marL="914400" rtl="0" algn="l">
              <a:spcBef>
                <a:spcPts val="1000"/>
              </a:spcBef>
              <a:spcAft>
                <a:spcPts val="0"/>
              </a:spcAft>
              <a:buSzPts val="1200"/>
              <a:buChar char="○"/>
            </a:pPr>
            <a:r>
              <a:rPr lang="en"/>
              <a:t>…</a:t>
            </a:r>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pic>
        <p:nvPicPr>
          <p:cNvPr id="586" name="Google Shape;586;p66" title="스크린샷 2025-11-27 오전 10.36.50.png"/>
          <p:cNvPicPr preferRelativeResize="0"/>
          <p:nvPr/>
        </p:nvPicPr>
        <p:blipFill>
          <a:blip r:embed="rId3">
            <a:alphaModFix/>
          </a:blip>
          <a:stretch>
            <a:fillRect/>
          </a:stretch>
        </p:blipFill>
        <p:spPr>
          <a:xfrm>
            <a:off x="5965975" y="1157250"/>
            <a:ext cx="2390500" cy="3519601"/>
          </a:xfrm>
          <a:prstGeom prst="rect">
            <a:avLst/>
          </a:prstGeom>
          <a:noFill/>
          <a:ln>
            <a:noFill/>
          </a:ln>
          <a:effectLst>
            <a:outerShdw blurRad="57150" rotWithShape="0" algn="bl" dir="5400000" dist="19050">
              <a:srgbClr val="F3F3F3">
                <a:alpha val="50000"/>
              </a:srgbClr>
            </a:outerShdw>
          </a:effectLst>
        </p:spPr>
      </p:pic>
      <p:sp>
        <p:nvSpPr>
          <p:cNvPr id="587" name="Google Shape;587;p66"/>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6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④ Ops &amp; Assets - keeping agents alive in prod</a:t>
            </a:r>
            <a:endParaRPr/>
          </a:p>
        </p:txBody>
      </p:sp>
      <p:sp>
        <p:nvSpPr>
          <p:cNvPr id="594" name="Google Shape;594;p6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Ops</a:t>
            </a:r>
            <a:endParaRPr sz="1400"/>
          </a:p>
          <a:p>
            <a:pPr indent="-292100" lvl="1" marL="914400" rtl="0" algn="l">
              <a:spcBef>
                <a:spcPts val="0"/>
              </a:spcBef>
              <a:spcAft>
                <a:spcPts val="0"/>
              </a:spcAft>
              <a:buSzPts val="1000"/>
              <a:buChar char="○"/>
            </a:pPr>
            <a:r>
              <a:rPr lang="en" sz="1000"/>
              <a:t>Deployment, CI/CD</a:t>
            </a:r>
            <a:endParaRPr sz="1000"/>
          </a:p>
          <a:p>
            <a:pPr indent="-292100" lvl="1" marL="914400" rtl="0" algn="l">
              <a:spcBef>
                <a:spcPts val="1000"/>
              </a:spcBef>
              <a:spcAft>
                <a:spcPts val="0"/>
              </a:spcAft>
              <a:buSzPts val="1000"/>
              <a:buChar char="○"/>
            </a:pPr>
            <a:r>
              <a:rPr lang="en" sz="1000"/>
              <a:t>Monitoring, logging, alerting</a:t>
            </a:r>
            <a:endParaRPr sz="1000"/>
          </a:p>
          <a:p>
            <a:pPr indent="-292100" lvl="1" marL="914400" rtl="0" algn="l">
              <a:spcBef>
                <a:spcPts val="1000"/>
              </a:spcBef>
              <a:spcAft>
                <a:spcPts val="0"/>
              </a:spcAft>
              <a:buSzPts val="1000"/>
              <a:buChar char="○"/>
            </a:pPr>
            <a:r>
              <a:rPr lang="en" sz="1000"/>
              <a:t>Cost &amp; quota control</a:t>
            </a:r>
            <a:endParaRPr sz="1000"/>
          </a:p>
          <a:p>
            <a:pPr indent="-317500" lvl="0" marL="457200" rtl="0" algn="l">
              <a:spcBef>
                <a:spcPts val="1000"/>
              </a:spcBef>
              <a:spcAft>
                <a:spcPts val="0"/>
              </a:spcAft>
              <a:buSzPts val="1400"/>
              <a:buChar char="●"/>
            </a:pPr>
            <a:r>
              <a:rPr lang="en" sz="1400"/>
              <a:t>Assets</a:t>
            </a:r>
            <a:endParaRPr sz="1400"/>
          </a:p>
          <a:p>
            <a:pPr indent="-292100" lvl="1" marL="914400" rtl="0" algn="l">
              <a:spcBef>
                <a:spcPts val="0"/>
              </a:spcBef>
              <a:spcAft>
                <a:spcPts val="0"/>
              </a:spcAft>
              <a:buSzPts val="1000"/>
              <a:buChar char="○"/>
            </a:pPr>
            <a:r>
              <a:rPr lang="en" sz="1000"/>
              <a:t>Config, secrets</a:t>
            </a:r>
            <a:endParaRPr sz="1000"/>
          </a:p>
          <a:p>
            <a:pPr indent="-292100" lvl="1" marL="914400" rtl="0" algn="l">
              <a:spcBef>
                <a:spcPts val="1000"/>
              </a:spcBef>
              <a:spcAft>
                <a:spcPts val="0"/>
              </a:spcAft>
              <a:buSzPts val="1000"/>
              <a:buChar char="○"/>
            </a:pPr>
            <a:r>
              <a:rPr lang="en" sz="1000"/>
              <a:t>Prompt &amp; model versions</a:t>
            </a:r>
            <a:endParaRPr sz="1000"/>
          </a:p>
          <a:p>
            <a:pPr indent="-292100" lvl="1" marL="914400" rtl="0" algn="l">
              <a:spcBef>
                <a:spcPts val="1000"/>
              </a:spcBef>
              <a:spcAft>
                <a:spcPts val="0"/>
              </a:spcAft>
              <a:buSzPts val="1000"/>
              <a:buChar char="○"/>
            </a:pPr>
            <a:r>
              <a:rPr lang="en" sz="1000"/>
              <a:t>Policy definitions</a:t>
            </a:r>
            <a:endParaRPr sz="1000"/>
          </a:p>
          <a:p>
            <a:pPr indent="-317500" lvl="0" marL="457200" rtl="0" algn="l">
              <a:spcBef>
                <a:spcPts val="1000"/>
              </a:spcBef>
              <a:spcAft>
                <a:spcPts val="0"/>
              </a:spcAft>
              <a:buSzPts val="1400"/>
              <a:buChar char="●"/>
            </a:pPr>
            <a:r>
              <a:rPr lang="en" sz="1400"/>
              <a:t>LangGraph’s role here</a:t>
            </a:r>
            <a:endParaRPr sz="1400"/>
          </a:p>
          <a:p>
            <a:pPr indent="-292100" lvl="1" marL="914400" rtl="0" algn="l">
              <a:spcBef>
                <a:spcPts val="0"/>
              </a:spcBef>
              <a:spcAft>
                <a:spcPts val="0"/>
              </a:spcAft>
              <a:buSzPts val="1000"/>
              <a:buChar char="○"/>
            </a:pPr>
            <a:r>
              <a:rPr lang="en" sz="1000"/>
              <a:t>Exposes traces, checkpoints, execution logs</a:t>
            </a:r>
            <a:endParaRPr sz="1000"/>
          </a:p>
          <a:p>
            <a:pPr indent="-292100" lvl="1" marL="914400" rtl="0" algn="l">
              <a:spcBef>
                <a:spcPts val="1000"/>
              </a:spcBef>
              <a:spcAft>
                <a:spcPts val="1000"/>
              </a:spcAft>
              <a:buSzPts val="1000"/>
              <a:buChar char="○"/>
            </a:pPr>
            <a:r>
              <a:rPr lang="en" sz="1000"/>
              <a:t>Makes the workflow observable by external Ops tooling</a:t>
            </a:r>
            <a:endParaRPr sz="1000"/>
          </a:p>
        </p:txBody>
      </p:sp>
      <p:sp>
        <p:nvSpPr>
          <p:cNvPr id="595" name="Google Shape;595;p67"/>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1" name="Google Shape;601;p6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Stacks of Agent System - </a:t>
            </a:r>
            <a:r>
              <a:rPr lang="en"/>
              <a:t>④ Observability</a:t>
            </a:r>
            <a:endParaRPr/>
          </a:p>
        </p:txBody>
      </p:sp>
      <p:pic>
        <p:nvPicPr>
          <p:cNvPr id="602" name="Google Shape;602;p68"/>
          <p:cNvPicPr preferRelativeResize="0"/>
          <p:nvPr/>
        </p:nvPicPr>
        <p:blipFill rotWithShape="1">
          <a:blip r:embed="rId3">
            <a:alphaModFix amt="80000"/>
          </a:blip>
          <a:srcRect b="6266" l="2350" r="3620" t="6580"/>
          <a:stretch/>
        </p:blipFill>
        <p:spPr>
          <a:xfrm>
            <a:off x="685950" y="967075"/>
            <a:ext cx="7772099" cy="3749922"/>
          </a:xfrm>
          <a:prstGeom prst="rect">
            <a:avLst/>
          </a:prstGeom>
          <a:noFill/>
          <a:ln>
            <a:noFill/>
          </a:ln>
        </p:spPr>
      </p:pic>
      <p:pic>
        <p:nvPicPr>
          <p:cNvPr id="603" name="Google Shape;603;p68"/>
          <p:cNvPicPr preferRelativeResize="0"/>
          <p:nvPr/>
        </p:nvPicPr>
        <p:blipFill rotWithShape="1">
          <a:blip r:embed="rId4">
            <a:alphaModFix/>
          </a:blip>
          <a:srcRect b="77695" l="36424" r="8051" t="8604"/>
          <a:stretch/>
        </p:blipFill>
        <p:spPr>
          <a:xfrm>
            <a:off x="3498775" y="1045700"/>
            <a:ext cx="4591652" cy="589674"/>
          </a:xfrm>
          <a:prstGeom prst="rect">
            <a:avLst/>
          </a:prstGeom>
          <a:noFill/>
          <a:ln>
            <a:noFill/>
          </a:ln>
          <a:effectLst>
            <a:outerShdw blurRad="57150" rotWithShape="0" algn="bl" dir="5400000" dist="19050">
              <a:srgbClr val="F3F3F3">
                <a:alpha val="50000"/>
              </a:srgbClr>
            </a:outerShdw>
          </a:effectLst>
        </p:spPr>
      </p:pic>
      <p:sp>
        <p:nvSpPr>
          <p:cNvPr id="604" name="Google Shape;604;p68"/>
          <p:cNvSpPr txBox="1"/>
          <p:nvPr/>
        </p:nvSpPr>
        <p:spPr>
          <a:xfrm rot="2700000">
            <a:off x="7743002" y="1133739"/>
            <a:ext cx="1000839" cy="36232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6E4B4"/>
                </a:solidFill>
                <a:highlight>
                  <a:srgbClr val="434343"/>
                </a:highlight>
                <a:latin typeface="Noto Sans Mono"/>
                <a:ea typeface="Noto Sans Mono"/>
                <a:cs typeface="Noto Sans Mono"/>
                <a:sym typeface="Noto Sans Mono"/>
              </a:rPr>
              <a:t>Copied</a:t>
            </a:r>
            <a:endParaRPr b="1">
              <a:solidFill>
                <a:srgbClr val="06E4B4"/>
              </a:solidFill>
              <a:highlight>
                <a:srgbClr val="434343"/>
              </a:highlight>
              <a:latin typeface="Noto Sans Mono"/>
              <a:ea typeface="Noto Sans Mono"/>
              <a:cs typeface="Noto Sans Mono"/>
              <a:sym typeface="Noto Sans Mono"/>
            </a:endParaRPr>
          </a:p>
        </p:txBody>
      </p:sp>
      <p:sp>
        <p:nvSpPr>
          <p:cNvPr id="605" name="Google Shape;605;p68"/>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1" name="Google Shape;611;p6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④ Observability: You can’t fix what you can’t see</a:t>
            </a:r>
            <a:endParaRPr/>
          </a:p>
        </p:txBody>
      </p:sp>
      <p:sp>
        <p:nvSpPr>
          <p:cNvPr id="612" name="Google Shape;612;p6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No matter </a:t>
            </a:r>
            <a:r>
              <a:rPr lang="en"/>
              <a:t>what</a:t>
            </a:r>
            <a:r>
              <a:rPr lang="en"/>
              <a:t> we do, some agents </a:t>
            </a:r>
            <a:r>
              <a:rPr b="1" lang="en">
                <a:solidFill>
                  <a:srgbClr val="06E4B4"/>
                </a:solidFill>
              </a:rPr>
              <a:t>will</a:t>
            </a:r>
            <a:r>
              <a:rPr lang="en"/>
              <a:t> fail</a:t>
            </a:r>
            <a:endParaRPr/>
          </a:p>
          <a:p>
            <a:pPr indent="-330200" lvl="0" marL="457200" rtl="0" algn="l">
              <a:spcBef>
                <a:spcPts val="0"/>
              </a:spcBef>
              <a:spcAft>
                <a:spcPts val="0"/>
              </a:spcAft>
              <a:buSzPts val="1600"/>
              <a:buChar char="●"/>
            </a:pPr>
            <a:r>
              <a:rPr lang="en"/>
              <a:t>“If you don’t know </a:t>
            </a:r>
            <a:r>
              <a:rPr b="1" lang="en"/>
              <a:t>where</a:t>
            </a:r>
            <a:r>
              <a:rPr lang="en"/>
              <a:t> agents die,</a:t>
            </a:r>
            <a:br>
              <a:rPr lang="en"/>
            </a:br>
            <a:r>
              <a:rPr lang="en"/>
              <a:t> </a:t>
            </a:r>
            <a:r>
              <a:rPr lang="en"/>
              <a:t>y</a:t>
            </a:r>
            <a:r>
              <a:rPr lang="en"/>
              <a:t>ou can’t make them </a:t>
            </a:r>
            <a:r>
              <a:rPr b="1" lang="en"/>
              <a:t>not</a:t>
            </a:r>
            <a:r>
              <a:rPr lang="en"/>
              <a:t> die.”</a:t>
            </a:r>
            <a:endParaRPr/>
          </a:p>
          <a:p>
            <a:pPr indent="-330200" lvl="0" marL="457200" rtl="0" algn="l">
              <a:spcBef>
                <a:spcPts val="0"/>
              </a:spcBef>
              <a:spcAft>
                <a:spcPts val="0"/>
              </a:spcAft>
              <a:buSzPts val="1600"/>
              <a:buChar char="●"/>
            </a:pPr>
            <a:r>
              <a:rPr lang="en"/>
              <a:t>Beyond “keep it alive” we </a:t>
            </a:r>
            <a:r>
              <a:rPr lang="en"/>
              <a:t>need</a:t>
            </a:r>
            <a:r>
              <a:rPr lang="en"/>
              <a:t> to know</a:t>
            </a:r>
            <a:endParaRPr/>
          </a:p>
          <a:p>
            <a:pPr indent="-304800" lvl="1" marL="914400" rtl="0" algn="l">
              <a:spcBef>
                <a:spcPts val="0"/>
              </a:spcBef>
              <a:spcAft>
                <a:spcPts val="0"/>
              </a:spcAft>
              <a:buSzPts val="1200"/>
              <a:buChar char="○"/>
            </a:pPr>
            <a:r>
              <a:rPr b="1" i="1" lang="en">
                <a:latin typeface="Noto Sans"/>
                <a:ea typeface="Noto Sans"/>
                <a:cs typeface="Noto Sans"/>
                <a:sym typeface="Noto Sans"/>
              </a:rPr>
              <a:t>Why</a:t>
            </a:r>
            <a:r>
              <a:rPr i="1" lang="en"/>
              <a:t> did the agent fail?</a:t>
            </a:r>
            <a:endParaRPr i="1"/>
          </a:p>
          <a:p>
            <a:pPr indent="-304800" lvl="1" marL="914400" rtl="0" algn="l">
              <a:spcBef>
                <a:spcPts val="1000"/>
              </a:spcBef>
              <a:spcAft>
                <a:spcPts val="0"/>
              </a:spcAft>
              <a:buSzPts val="1200"/>
              <a:buChar char="○"/>
            </a:pPr>
            <a:r>
              <a:rPr b="1" i="1" lang="en">
                <a:latin typeface="Noto Sans"/>
                <a:ea typeface="Noto Sans"/>
                <a:cs typeface="Noto Sans"/>
                <a:sym typeface="Noto Sans"/>
              </a:rPr>
              <a:t>Where</a:t>
            </a:r>
            <a:r>
              <a:rPr i="1" lang="en"/>
              <a:t> is it slow?</a:t>
            </a:r>
            <a:endParaRPr i="1"/>
          </a:p>
          <a:p>
            <a:pPr indent="-304800" lvl="1" marL="914400" rtl="0" algn="l">
              <a:spcBef>
                <a:spcPts val="1000"/>
              </a:spcBef>
              <a:spcAft>
                <a:spcPts val="0"/>
              </a:spcAft>
              <a:buSzPts val="1200"/>
              <a:buChar char="○"/>
            </a:pPr>
            <a:r>
              <a:rPr b="1" i="1" lang="en">
                <a:latin typeface="Noto Sans"/>
                <a:ea typeface="Noto Sans"/>
                <a:cs typeface="Noto Sans"/>
                <a:sym typeface="Noto Sans"/>
              </a:rPr>
              <a:t>Which</a:t>
            </a:r>
            <a:r>
              <a:rPr i="1" lang="en"/>
              <a:t> parts are bottlenecks?</a:t>
            </a:r>
            <a:endParaRPr i="1"/>
          </a:p>
          <a:p>
            <a:pPr indent="-330200" lvl="0" marL="457200" rtl="0" algn="l">
              <a:spcBef>
                <a:spcPts val="1000"/>
              </a:spcBef>
              <a:spcAft>
                <a:spcPts val="0"/>
              </a:spcAft>
              <a:buSzPts val="1600"/>
              <a:buChar char="●"/>
            </a:pPr>
            <a:r>
              <a:rPr lang="en"/>
              <a:t>Code &amp; intuition are not enough.</a:t>
            </a:r>
            <a:endParaRPr/>
          </a:p>
          <a:p>
            <a:pPr indent="-304800" lvl="1" marL="914400" rtl="0" algn="l">
              <a:spcBef>
                <a:spcPts val="0"/>
              </a:spcBef>
              <a:spcAft>
                <a:spcPts val="1000"/>
              </a:spcAft>
              <a:buSzPts val="1200"/>
              <a:buChar char="○"/>
            </a:pPr>
            <a:r>
              <a:rPr lang="en"/>
              <a:t>We need traces, not guesses</a:t>
            </a:r>
            <a:endParaRPr/>
          </a:p>
        </p:txBody>
      </p:sp>
      <p:sp>
        <p:nvSpPr>
          <p:cNvPr id="613" name="Google Shape;613;p69"/>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9" name="Google Shape;619;p7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LangSmith Observability</a:t>
            </a:r>
            <a:endParaRPr/>
          </a:p>
        </p:txBody>
      </p:sp>
      <p:pic>
        <p:nvPicPr>
          <p:cNvPr id="620" name="Google Shape;620;p70"/>
          <p:cNvPicPr preferRelativeResize="0"/>
          <p:nvPr/>
        </p:nvPicPr>
        <p:blipFill>
          <a:blip r:embed="rId3">
            <a:alphaModFix/>
          </a:blip>
          <a:stretch>
            <a:fillRect/>
          </a:stretch>
        </p:blipFill>
        <p:spPr>
          <a:xfrm>
            <a:off x="1495087" y="1308863"/>
            <a:ext cx="6225175" cy="2953875"/>
          </a:xfrm>
          <a:prstGeom prst="rect">
            <a:avLst/>
          </a:prstGeom>
          <a:noFill/>
          <a:ln>
            <a:noFill/>
          </a:ln>
        </p:spPr>
      </p:pic>
      <p:sp>
        <p:nvSpPr>
          <p:cNvPr id="621" name="Google Shape;621;p70"/>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https://docs.langchain.com/langsmith/home</a:t>
            </a:r>
            <a:endParaRPr sz="600">
              <a:solidFill>
                <a:srgbClr val="999999"/>
              </a:solidFill>
            </a:endParaRPr>
          </a:p>
        </p:txBody>
      </p:sp>
      <p:sp>
        <p:nvSpPr>
          <p:cNvPr id="622" name="Google Shape;622;p70"/>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7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LangSmith Observability</a:t>
            </a:r>
            <a:endParaRPr/>
          </a:p>
        </p:txBody>
      </p:sp>
      <p:pic>
        <p:nvPicPr>
          <p:cNvPr id="629" name="Google Shape;629;p71"/>
          <p:cNvPicPr preferRelativeResize="0"/>
          <p:nvPr/>
        </p:nvPicPr>
        <p:blipFill>
          <a:blip r:embed="rId3">
            <a:alphaModFix/>
          </a:blip>
          <a:stretch>
            <a:fillRect/>
          </a:stretch>
        </p:blipFill>
        <p:spPr>
          <a:xfrm>
            <a:off x="2093000" y="1179375"/>
            <a:ext cx="4828701" cy="3476674"/>
          </a:xfrm>
          <a:prstGeom prst="rect">
            <a:avLst/>
          </a:prstGeom>
          <a:noFill/>
          <a:ln>
            <a:noFill/>
          </a:ln>
        </p:spPr>
      </p:pic>
      <p:sp>
        <p:nvSpPr>
          <p:cNvPr id="630" name="Google Shape;630;p71"/>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https://docs.langchain.com/langsmith/home</a:t>
            </a:r>
            <a:endParaRPr sz="600">
              <a:solidFill>
                <a:srgbClr val="999999"/>
              </a:solidFill>
            </a:endParaRPr>
          </a:p>
        </p:txBody>
      </p:sp>
      <p:sp>
        <p:nvSpPr>
          <p:cNvPr id="631" name="Google Shape;631;p71"/>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7" name="Google Shape;637;p7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t>Langfuse: Alternative to LangSmith</a:t>
            </a:r>
            <a:endParaRPr/>
          </a:p>
        </p:txBody>
      </p:sp>
      <p:pic>
        <p:nvPicPr>
          <p:cNvPr id="638" name="Google Shape;638;p72" title="스크린샷 2025-11-27 오전 11.24.34.png"/>
          <p:cNvPicPr preferRelativeResize="0"/>
          <p:nvPr/>
        </p:nvPicPr>
        <p:blipFill>
          <a:blip r:embed="rId3">
            <a:alphaModFix/>
          </a:blip>
          <a:stretch>
            <a:fillRect/>
          </a:stretch>
        </p:blipFill>
        <p:spPr>
          <a:xfrm>
            <a:off x="1835400" y="961650"/>
            <a:ext cx="5473198" cy="3861676"/>
          </a:xfrm>
          <a:prstGeom prst="rect">
            <a:avLst/>
          </a:prstGeom>
          <a:noFill/>
          <a:ln>
            <a:noFill/>
          </a:ln>
        </p:spPr>
      </p:pic>
      <p:sp>
        <p:nvSpPr>
          <p:cNvPr id="639" name="Google Shape;639;p72"/>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5" name="Google Shape;645;p7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Langfuse: Alternative to LangSmith</a:t>
            </a:r>
            <a:endParaRPr/>
          </a:p>
        </p:txBody>
      </p:sp>
      <p:pic>
        <p:nvPicPr>
          <p:cNvPr id="646" name="Google Shape;646;p73" title="스크린샷 2025-11-27 오전 11.27.53.png"/>
          <p:cNvPicPr preferRelativeResize="0"/>
          <p:nvPr/>
        </p:nvPicPr>
        <p:blipFill>
          <a:blip r:embed="rId3">
            <a:alphaModFix/>
          </a:blip>
          <a:stretch>
            <a:fillRect/>
          </a:stretch>
        </p:blipFill>
        <p:spPr>
          <a:xfrm>
            <a:off x="1882963" y="976826"/>
            <a:ext cx="5378074" cy="3794574"/>
          </a:xfrm>
          <a:prstGeom prst="rect">
            <a:avLst/>
          </a:prstGeom>
          <a:noFill/>
          <a:ln>
            <a:noFill/>
          </a:ln>
        </p:spPr>
      </p:pic>
      <p:sp>
        <p:nvSpPr>
          <p:cNvPr id="647" name="Google Shape;647;p73"/>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3" name="Google Shape;653;p7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we can see LangGraph x Langsmith / Langfuse</a:t>
            </a:r>
            <a:endParaRPr/>
          </a:p>
        </p:txBody>
      </p:sp>
      <p:sp>
        <p:nvSpPr>
          <p:cNvPr id="654" name="Google Shape;654;p7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With LangSmith / Langfuse integration</a:t>
            </a:r>
            <a:endParaRPr/>
          </a:p>
          <a:p>
            <a:pPr indent="-304800" lvl="1" marL="914400" rtl="0" algn="l">
              <a:spcBef>
                <a:spcPts val="0"/>
              </a:spcBef>
              <a:spcAft>
                <a:spcPts val="0"/>
              </a:spcAft>
              <a:buSzPts val="1200"/>
              <a:buChar char="○"/>
            </a:pPr>
            <a:r>
              <a:rPr lang="en"/>
              <a:t>Trace every LangGraph node execution</a:t>
            </a:r>
            <a:endParaRPr/>
          </a:p>
          <a:p>
            <a:pPr indent="-304800" lvl="1" marL="914400" rtl="0" algn="l">
              <a:spcBef>
                <a:spcPts val="1000"/>
              </a:spcBef>
              <a:spcAft>
                <a:spcPts val="0"/>
              </a:spcAft>
              <a:buSzPts val="1200"/>
              <a:buChar char="○"/>
            </a:pPr>
            <a:r>
              <a:rPr lang="en"/>
              <a:t>Inspec per-node latency, error rate, retry count</a:t>
            </a:r>
            <a:endParaRPr/>
          </a:p>
          <a:p>
            <a:pPr indent="-304800" lvl="1" marL="914400" rtl="0" algn="l">
              <a:spcBef>
                <a:spcPts val="1000"/>
              </a:spcBef>
              <a:spcAft>
                <a:spcPts val="0"/>
              </a:spcAft>
              <a:buSzPts val="1200"/>
              <a:buChar char="○"/>
            </a:pPr>
            <a:r>
              <a:rPr lang="en"/>
              <a:t>Identify the most failing nodes, the slowest nodes</a:t>
            </a:r>
            <a:br>
              <a:rPr lang="en"/>
            </a:br>
            <a:r>
              <a:rPr lang="en"/>
              <a:t>w</a:t>
            </a:r>
            <a:r>
              <a:rPr lang="en"/>
              <a:t>here fallbacks are triggered most often</a:t>
            </a:r>
            <a:endParaRPr/>
          </a:p>
          <a:p>
            <a:pPr indent="-330200" lvl="0" marL="457200" rtl="0" algn="l">
              <a:spcBef>
                <a:spcPts val="1000"/>
              </a:spcBef>
              <a:spcAft>
                <a:spcPts val="0"/>
              </a:spcAft>
              <a:buSzPts val="1600"/>
              <a:buChar char="●"/>
            </a:pPr>
            <a:r>
              <a:rPr lang="en"/>
              <a:t>This turns graph into a </a:t>
            </a:r>
            <a:r>
              <a:rPr lang="en"/>
              <a:t>measurable</a:t>
            </a:r>
            <a:r>
              <a:rPr lang="en"/>
              <a:t> workflow, not a </a:t>
            </a:r>
            <a:r>
              <a:rPr lang="en"/>
              <a:t>black box</a:t>
            </a:r>
            <a:endParaRPr/>
          </a:p>
        </p:txBody>
      </p:sp>
      <p:sp>
        <p:nvSpPr>
          <p:cNvPr id="655" name="Google Shape;655;p74"/>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 name="Google Shape;101;p1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Anthropic: “Start simple. Use direct API calls first”</a:t>
            </a:r>
            <a:endParaRPr/>
          </a:p>
        </p:txBody>
      </p:sp>
      <p:sp>
        <p:nvSpPr>
          <p:cNvPr id="102" name="Google Shape;102;p1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Noto Sans Mono"/>
                <a:ea typeface="Noto Sans Mono"/>
                <a:cs typeface="Noto Sans Mono"/>
                <a:sym typeface="Noto Sans Mono"/>
              </a:rPr>
              <a:t>“Over the past year, we've worked with dozens of teams building large language model (LLM) agents across industries. Consistently, the most successful implementations weren't using complex frameworks or specialized libraries. Instead, they were building with simple, composable patterns.”</a:t>
            </a:r>
            <a:endParaRPr i="1" sz="1100">
              <a:latin typeface="Noto Sans Mono"/>
              <a:ea typeface="Noto Sans Mono"/>
              <a:cs typeface="Noto Sans Mono"/>
              <a:sym typeface="Noto Sans Mono"/>
            </a:endParaRPr>
          </a:p>
          <a:p>
            <a:pPr indent="0" lvl="0" marL="0" rtl="0" algn="l">
              <a:spcBef>
                <a:spcPts val="0"/>
              </a:spcBef>
              <a:spcAft>
                <a:spcPts val="0"/>
              </a:spcAft>
              <a:buNone/>
            </a:pPr>
            <a:r>
              <a:t/>
            </a:r>
            <a:endParaRPr i="1" sz="1200">
              <a:latin typeface="Noto Sans Mono"/>
              <a:ea typeface="Noto Sans Mono"/>
              <a:cs typeface="Noto Sans Mono"/>
              <a:sym typeface="Noto Sans Mono"/>
            </a:endParaRPr>
          </a:p>
          <a:p>
            <a:pPr indent="0" lvl="0" marL="0" rtl="0" algn="l">
              <a:spcBef>
                <a:spcPts val="0"/>
              </a:spcBef>
              <a:spcAft>
                <a:spcPts val="0"/>
              </a:spcAft>
              <a:buNone/>
            </a:pPr>
            <a:r>
              <a:rPr i="1" lang="en" sz="1200">
                <a:latin typeface="Noto Sans Mono"/>
                <a:ea typeface="Noto Sans Mono"/>
                <a:cs typeface="Noto Sans Mono"/>
                <a:sym typeface="Noto Sans Mono"/>
              </a:rPr>
              <a:t>...</a:t>
            </a:r>
            <a:endParaRPr i="1" sz="1200">
              <a:latin typeface="Noto Sans Mono"/>
              <a:ea typeface="Noto Sans Mono"/>
              <a:cs typeface="Noto Sans Mono"/>
              <a:sym typeface="Noto Sans Mono"/>
            </a:endParaRPr>
          </a:p>
          <a:p>
            <a:pPr indent="0" lvl="0" marL="0" rtl="0" algn="l">
              <a:spcBef>
                <a:spcPts val="0"/>
              </a:spcBef>
              <a:spcAft>
                <a:spcPts val="0"/>
              </a:spcAft>
              <a:buNone/>
            </a:pPr>
            <a:r>
              <a:t/>
            </a:r>
            <a:endParaRPr i="1" sz="1200">
              <a:latin typeface="Noto Sans Mono"/>
              <a:ea typeface="Noto Sans Mono"/>
              <a:cs typeface="Noto Sans Mono"/>
              <a:sym typeface="Noto Sans Mono"/>
            </a:endParaRPr>
          </a:p>
          <a:p>
            <a:pPr indent="0" lvl="0" marL="0" rtl="0" algn="l">
              <a:spcBef>
                <a:spcPts val="0"/>
              </a:spcBef>
              <a:spcAft>
                <a:spcPts val="0"/>
              </a:spcAft>
              <a:buNone/>
            </a:pPr>
            <a:r>
              <a:rPr i="1" lang="en" sz="1200">
                <a:latin typeface="Noto Sans Mono"/>
                <a:ea typeface="Noto Sans Mono"/>
                <a:cs typeface="Noto Sans Mono"/>
                <a:sym typeface="Noto Sans Mono"/>
              </a:rPr>
              <a:t>“We suggest that developers start by using LLM APIs directly: many patterns can be implemented in a few lines of code. If you do use a framework, ensure you understand the underlying code. Incorrect assumptions about what's under the hood are a common source of customer error.”</a:t>
            </a:r>
            <a:endParaRPr i="1" sz="1200">
              <a:latin typeface="Noto Sans Mono"/>
              <a:ea typeface="Noto Sans Mono"/>
              <a:cs typeface="Noto Sans Mono"/>
              <a:sym typeface="Noto Sans Mono"/>
            </a:endParaRPr>
          </a:p>
        </p:txBody>
      </p:sp>
      <p:sp>
        <p:nvSpPr>
          <p:cNvPr id="103" name="Google Shape;103;p12"/>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https://www.anthropic.com/engineering/building-effective-agents</a:t>
            </a:r>
            <a:endParaRPr sz="600">
              <a:solidFill>
                <a:srgbClr val="999999"/>
              </a:solidFill>
            </a:endParaRPr>
          </a:p>
        </p:txBody>
      </p:sp>
      <p:sp>
        <p:nvSpPr>
          <p:cNvPr id="104" name="Google Shape;104;p12"/>
          <p:cNvSpPr txBox="1"/>
          <p:nvPr/>
        </p:nvSpPr>
        <p:spPr>
          <a:xfrm>
            <a:off x="7568850" y="140275"/>
            <a:ext cx="14064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❶ Introduction</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1" name="Google Shape;661;p7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Observability as the backbone of “Die Hard” agents</a:t>
            </a:r>
            <a:endParaRPr/>
          </a:p>
        </p:txBody>
      </p:sp>
      <p:sp>
        <p:nvSpPr>
          <p:cNvPr id="662" name="Google Shape;662;p7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Observability is a </a:t>
            </a:r>
            <a:r>
              <a:rPr b="1" lang="en"/>
              <a:t>requirement</a:t>
            </a:r>
            <a:endParaRPr b="1"/>
          </a:p>
          <a:p>
            <a:pPr indent="-330200" lvl="0" marL="457200" rtl="0" algn="l">
              <a:spcBef>
                <a:spcPts val="0"/>
              </a:spcBef>
              <a:spcAft>
                <a:spcPts val="0"/>
              </a:spcAft>
              <a:buSzPts val="1600"/>
              <a:buChar char="●"/>
            </a:pPr>
            <a:r>
              <a:rPr lang="en"/>
              <a:t>With LangGraph + LangSmith/Langfuse, we can iteratively</a:t>
            </a:r>
            <a:endParaRPr/>
          </a:p>
          <a:p>
            <a:pPr indent="-304800" lvl="1" marL="914400" rtl="0" algn="l">
              <a:spcBef>
                <a:spcPts val="0"/>
              </a:spcBef>
              <a:spcAft>
                <a:spcPts val="0"/>
              </a:spcAft>
              <a:buSzPts val="1200"/>
              <a:buChar char="○"/>
            </a:pPr>
            <a:r>
              <a:rPr b="1" lang="en">
                <a:latin typeface="Noto Sans"/>
                <a:ea typeface="Noto Sans"/>
                <a:cs typeface="Noto Sans"/>
                <a:sym typeface="Noto Sans"/>
              </a:rPr>
              <a:t>Locate</a:t>
            </a:r>
            <a:r>
              <a:rPr lang="en"/>
              <a:t> failures precisely (by node / edge)</a:t>
            </a:r>
            <a:endParaRPr/>
          </a:p>
          <a:p>
            <a:pPr indent="-304800" lvl="1" marL="914400" rtl="0" algn="l">
              <a:spcBef>
                <a:spcPts val="1000"/>
              </a:spcBef>
              <a:spcAft>
                <a:spcPts val="0"/>
              </a:spcAft>
              <a:buSzPts val="1200"/>
              <a:buChar char="○"/>
            </a:pPr>
            <a:r>
              <a:rPr b="1" lang="en">
                <a:latin typeface="Noto Sans"/>
                <a:ea typeface="Noto Sans"/>
                <a:cs typeface="Noto Sans"/>
                <a:sym typeface="Noto Sans"/>
              </a:rPr>
              <a:t>Quantify</a:t>
            </a:r>
            <a:r>
              <a:rPr lang="en"/>
              <a:t> slowness &amp; bottlenecks</a:t>
            </a:r>
            <a:endParaRPr/>
          </a:p>
          <a:p>
            <a:pPr indent="-304800" lvl="1" marL="914400" rtl="0" algn="l">
              <a:spcBef>
                <a:spcPts val="1000"/>
              </a:spcBef>
              <a:spcAft>
                <a:spcPts val="0"/>
              </a:spcAft>
              <a:buSzPts val="1200"/>
              <a:buChar char="○"/>
            </a:pPr>
            <a:r>
              <a:rPr b="1" lang="en">
                <a:latin typeface="Noto Sans"/>
                <a:ea typeface="Noto Sans"/>
                <a:cs typeface="Noto Sans"/>
                <a:sym typeface="Noto Sans"/>
              </a:rPr>
              <a:t>Validate</a:t>
            </a:r>
            <a:r>
              <a:rPr lang="en"/>
              <a:t> whether retries, fallbacks, timeouts</a:t>
            </a:r>
            <a:endParaRPr/>
          </a:p>
          <a:p>
            <a:pPr indent="-330200" lvl="0" marL="457200" rtl="0" algn="l">
              <a:spcBef>
                <a:spcPts val="1000"/>
              </a:spcBef>
              <a:spcAft>
                <a:spcPts val="0"/>
              </a:spcAft>
              <a:buSzPts val="1600"/>
              <a:buChar char="●"/>
            </a:pPr>
            <a:r>
              <a:rPr lang="en"/>
              <a:t>End goal</a:t>
            </a:r>
            <a:endParaRPr/>
          </a:p>
          <a:p>
            <a:pPr indent="-304800" lvl="1" marL="914400" rtl="0" algn="l">
              <a:spcBef>
                <a:spcPts val="0"/>
              </a:spcBef>
              <a:spcAft>
                <a:spcPts val="0"/>
              </a:spcAft>
              <a:buSzPts val="1200"/>
              <a:buChar char="○"/>
            </a:pPr>
            <a:r>
              <a:rPr lang="en"/>
              <a:t>Not “agents that never fail”</a:t>
            </a:r>
            <a:endParaRPr/>
          </a:p>
          <a:p>
            <a:pPr indent="-304800" lvl="1" marL="914400" rtl="0" algn="l">
              <a:spcBef>
                <a:spcPts val="1000"/>
              </a:spcBef>
              <a:spcAft>
                <a:spcPts val="1000"/>
              </a:spcAft>
              <a:buSzPts val="1200"/>
              <a:buChar char="○"/>
            </a:pPr>
            <a:r>
              <a:rPr lang="en"/>
              <a:t>But “agents that, when they do fail, </a:t>
            </a:r>
            <a:br>
              <a:rPr lang="en"/>
            </a:br>
            <a:r>
              <a:rPr lang="en"/>
              <a:t>are easy </a:t>
            </a:r>
            <a:r>
              <a:rPr lang="en">
                <a:solidFill>
                  <a:srgbClr val="06E4B4"/>
                </a:solidFill>
              </a:rPr>
              <a:t>to see, debug, and harden</a:t>
            </a:r>
            <a:r>
              <a:rPr lang="en"/>
              <a:t> in the next iteration</a:t>
            </a:r>
            <a:endParaRPr/>
          </a:p>
        </p:txBody>
      </p:sp>
      <p:sp>
        <p:nvSpPr>
          <p:cNvPr id="663" name="Google Shape;663;p75"/>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❺ Strategy for Resilient Agent</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9" name="Google Shape;669;p76"/>
          <p:cNvPicPr preferRelativeResize="0"/>
          <p:nvPr/>
        </p:nvPicPr>
        <p:blipFill>
          <a:blip r:embed="rId3">
            <a:alphaModFix/>
          </a:blip>
          <a:stretch>
            <a:fillRect/>
          </a:stretch>
        </p:blipFill>
        <p:spPr>
          <a:xfrm>
            <a:off x="1709575" y="967338"/>
            <a:ext cx="5724849" cy="32713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7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we really gained: A small-team strategy</a:t>
            </a:r>
            <a:endParaRPr/>
          </a:p>
        </p:txBody>
      </p:sp>
      <p:sp>
        <p:nvSpPr>
          <p:cNvPr id="676" name="Google Shape;676;p7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Our three strategic pillars</a:t>
            </a:r>
            <a:endParaRPr/>
          </a:p>
          <a:p>
            <a:pPr indent="-304800" lvl="1" marL="914400" rtl="0" algn="l">
              <a:spcBef>
                <a:spcPts val="0"/>
              </a:spcBef>
              <a:spcAft>
                <a:spcPts val="0"/>
              </a:spcAft>
              <a:buSzPts val="1200"/>
              <a:buChar char="○"/>
            </a:pPr>
            <a:r>
              <a:rPr lang="en"/>
              <a:t>1️⃣ </a:t>
            </a:r>
            <a:r>
              <a:rPr b="1" lang="en">
                <a:latin typeface="Noto Sans"/>
                <a:ea typeface="Noto Sans"/>
                <a:cs typeface="Noto Sans"/>
                <a:sym typeface="Noto Sans"/>
              </a:rPr>
              <a:t>Focus on what the agent should do</a:t>
            </a:r>
            <a:endParaRPr b="1">
              <a:latin typeface="Noto Sans"/>
              <a:ea typeface="Noto Sans"/>
              <a:cs typeface="Noto Sans"/>
              <a:sym typeface="Noto Sans"/>
            </a:endParaRPr>
          </a:p>
          <a:p>
            <a:pPr indent="-304800" lvl="1" marL="914400" rtl="0" algn="l">
              <a:spcBef>
                <a:spcPts val="1000"/>
              </a:spcBef>
              <a:spcAft>
                <a:spcPts val="0"/>
              </a:spcAft>
              <a:buSzPts val="1200"/>
              <a:buChar char="○"/>
            </a:pPr>
            <a:r>
              <a:rPr lang="en"/>
              <a:t>2️⃣ </a:t>
            </a:r>
            <a:r>
              <a:rPr b="1" lang="en">
                <a:latin typeface="Noto Sans"/>
                <a:ea typeface="Noto Sans"/>
                <a:cs typeface="Noto Sans"/>
                <a:sym typeface="Noto Sans"/>
              </a:rPr>
              <a:t>Reduce run-time cost with precise control</a:t>
            </a:r>
            <a:endParaRPr b="1">
              <a:latin typeface="Noto Sans"/>
              <a:ea typeface="Noto Sans"/>
              <a:cs typeface="Noto Sans"/>
              <a:sym typeface="Noto Sans"/>
            </a:endParaRPr>
          </a:p>
          <a:p>
            <a:pPr indent="-304800" lvl="1" marL="914400" rtl="0" algn="l">
              <a:spcBef>
                <a:spcPts val="1000"/>
              </a:spcBef>
              <a:spcAft>
                <a:spcPts val="0"/>
              </a:spcAft>
              <a:buSzPts val="1200"/>
              <a:buChar char="○"/>
            </a:pPr>
            <a:r>
              <a:rPr lang="en"/>
              <a:t>3️⃣ </a:t>
            </a:r>
            <a:r>
              <a:rPr b="1" lang="en">
                <a:latin typeface="Noto Sans"/>
                <a:ea typeface="Noto Sans"/>
                <a:cs typeface="Noto Sans"/>
                <a:sym typeface="Noto Sans"/>
              </a:rPr>
              <a:t>Design products that don’t stop when things break</a:t>
            </a:r>
            <a:endParaRPr b="1">
              <a:latin typeface="Noto Sans"/>
              <a:ea typeface="Noto Sans"/>
              <a:cs typeface="Noto Sans"/>
              <a:sym typeface="Noto Sans"/>
            </a:endParaRPr>
          </a:p>
          <a:p>
            <a:pPr indent="-330200" lvl="0" marL="457200" rtl="0" algn="l">
              <a:spcBef>
                <a:spcPts val="1000"/>
              </a:spcBef>
              <a:spcAft>
                <a:spcPts val="0"/>
              </a:spcAft>
              <a:buSzPts val="1600"/>
              <a:buChar char="●"/>
            </a:pPr>
            <a:r>
              <a:rPr lang="en"/>
              <a:t>Failures are local, not fatal. The system can recover and improve</a:t>
            </a:r>
            <a:endParaRPr/>
          </a:p>
          <a:p>
            <a:pPr indent="-330200" lvl="0" marL="457200" rtl="0" algn="l">
              <a:spcBef>
                <a:spcPts val="0"/>
              </a:spcBef>
              <a:spcAft>
                <a:spcPts val="0"/>
              </a:spcAft>
              <a:buSzPts val="1600"/>
              <a:buChar char="●"/>
            </a:pPr>
            <a:r>
              <a:rPr lang="en"/>
              <a:t>Timeouts, fallbacks, error routing</a:t>
            </a:r>
            <a:endParaRPr/>
          </a:p>
          <a:p>
            <a:pPr indent="-304800" lvl="1" marL="914400" rtl="0" algn="l">
              <a:spcBef>
                <a:spcPts val="0"/>
              </a:spcBef>
              <a:spcAft>
                <a:spcPts val="0"/>
              </a:spcAft>
              <a:buSzPts val="1200"/>
              <a:buChar char="○"/>
            </a:pPr>
            <a:r>
              <a:rPr lang="en"/>
              <a:t>Traces to fix root causes in the next iteration</a:t>
            </a:r>
            <a:endParaRPr/>
          </a:p>
          <a:p>
            <a:pPr indent="-304800" lvl="1" marL="914400" rtl="0" algn="l">
              <a:spcBef>
                <a:spcPts val="1000"/>
              </a:spcBef>
              <a:spcAft>
                <a:spcPts val="1000"/>
              </a:spcAft>
              <a:buSzPts val="1200"/>
              <a:buChar char="○"/>
            </a:pPr>
            <a:r>
              <a:rPr lang="en"/>
              <a:t>→ Resilience = </a:t>
            </a:r>
            <a:r>
              <a:rPr lang="en"/>
              <a:t>recoverable</a:t>
            </a:r>
            <a:r>
              <a:rPr lang="en"/>
              <a:t> </a:t>
            </a:r>
            <a:r>
              <a:rPr lang="en"/>
              <a:t>architecture</a:t>
            </a:r>
            <a:r>
              <a:rPr lang="en"/>
              <a:t>, not perfection</a:t>
            </a:r>
            <a:endParaRPr/>
          </a:p>
        </p:txBody>
      </p:sp>
      <p:sp>
        <p:nvSpPr>
          <p:cNvPr id="677" name="Google Shape;677;p77"/>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❻ Conclusion</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3" name="Google Shape;683;p7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Don’t fall in love with frameworks</a:t>
            </a:r>
            <a:endParaRPr/>
          </a:p>
        </p:txBody>
      </p:sp>
      <p:sp>
        <p:nvSpPr>
          <p:cNvPr id="684" name="Google Shape;684;p7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Clean Architecture says: </a:t>
            </a:r>
            <a:r>
              <a:rPr i="1" lang="en" sz="1400"/>
              <a:t>“Don’t </a:t>
            </a:r>
            <a:r>
              <a:rPr i="1" lang="en" sz="1400"/>
              <a:t>fail</a:t>
            </a:r>
            <a:r>
              <a:rPr i="1" lang="en" sz="1400"/>
              <a:t> in love with frameworks.”</a:t>
            </a:r>
            <a:endParaRPr i="1" sz="1400"/>
          </a:p>
          <a:p>
            <a:pPr indent="-317500" lvl="0" marL="457200" rtl="0" algn="l">
              <a:spcBef>
                <a:spcPts val="0"/>
              </a:spcBef>
              <a:spcAft>
                <a:spcPts val="0"/>
              </a:spcAft>
              <a:buSzPts val="1400"/>
              <a:buChar char="●"/>
            </a:pPr>
            <a:r>
              <a:rPr lang="en" sz="1400"/>
              <a:t>LangGraph is not “the answer”</a:t>
            </a:r>
            <a:br>
              <a:rPr lang="en" sz="1400"/>
            </a:br>
            <a:r>
              <a:rPr lang="en" sz="1400"/>
              <a:t>→ It’s one concrete way to implement general principles</a:t>
            </a:r>
            <a:endParaRPr sz="1400"/>
          </a:p>
          <a:p>
            <a:pPr indent="-317500" lvl="0" marL="457200" rtl="0" algn="l">
              <a:spcBef>
                <a:spcPts val="0"/>
              </a:spcBef>
              <a:spcAft>
                <a:spcPts val="0"/>
              </a:spcAft>
              <a:buSzPts val="1400"/>
              <a:buChar char="●"/>
            </a:pPr>
            <a:r>
              <a:rPr lang="en" sz="1400"/>
              <a:t>The </a:t>
            </a:r>
            <a:r>
              <a:rPr lang="en" sz="1400"/>
              <a:t>portable</a:t>
            </a:r>
            <a:r>
              <a:rPr lang="en" sz="1400"/>
              <a:t> lessons:</a:t>
            </a:r>
            <a:endParaRPr sz="1400"/>
          </a:p>
          <a:p>
            <a:pPr indent="-292100" lvl="1" marL="914400" rtl="0" algn="l">
              <a:spcBef>
                <a:spcPts val="0"/>
              </a:spcBef>
              <a:spcAft>
                <a:spcPts val="0"/>
              </a:spcAft>
              <a:buSzPts val="1000"/>
              <a:buChar char="○"/>
            </a:pPr>
            <a:r>
              <a:rPr lang="en" sz="1000"/>
              <a:t>Design for recovery, not </a:t>
            </a:r>
            <a:r>
              <a:rPr lang="en" sz="1000"/>
              <a:t>perfection</a:t>
            </a:r>
            <a:endParaRPr sz="1000"/>
          </a:p>
          <a:p>
            <a:pPr indent="-292100" lvl="1" marL="914400" rtl="0" algn="l">
              <a:spcBef>
                <a:spcPts val="1000"/>
              </a:spcBef>
              <a:spcAft>
                <a:spcPts val="0"/>
              </a:spcAft>
              <a:buSzPts val="1000"/>
              <a:buChar char="○"/>
            </a:pPr>
            <a:r>
              <a:rPr lang="en" sz="1000"/>
              <a:t>Treat context as a defensive layer</a:t>
            </a:r>
            <a:endParaRPr sz="1000"/>
          </a:p>
          <a:p>
            <a:pPr indent="-292100" lvl="1" marL="914400" rtl="0" algn="l">
              <a:spcBef>
                <a:spcPts val="1000"/>
              </a:spcBef>
              <a:spcAft>
                <a:spcPts val="0"/>
              </a:spcAft>
              <a:buSzPts val="1000"/>
              <a:buChar char="○"/>
            </a:pPr>
            <a:r>
              <a:rPr lang="en" sz="1000"/>
              <a:t>Keep LLMs behind stable interfaces</a:t>
            </a:r>
            <a:endParaRPr sz="1000"/>
          </a:p>
          <a:p>
            <a:pPr indent="-292100" lvl="1" marL="914400" rtl="0" algn="l">
              <a:spcBef>
                <a:spcPts val="1000"/>
              </a:spcBef>
              <a:spcAft>
                <a:spcPts val="0"/>
              </a:spcAft>
              <a:buSzPts val="1000"/>
              <a:buChar char="○"/>
            </a:pPr>
            <a:r>
              <a:rPr lang="en" sz="1000"/>
              <a:t>Make failures observable and routable</a:t>
            </a:r>
            <a:endParaRPr sz="1000"/>
          </a:p>
          <a:p>
            <a:pPr indent="-292100" lvl="0" marL="457200" rtl="0" algn="l">
              <a:spcBef>
                <a:spcPts val="1000"/>
              </a:spcBef>
              <a:spcAft>
                <a:spcPts val="0"/>
              </a:spcAft>
              <a:buSzPts val="1000"/>
              <a:buChar char="●"/>
            </a:pPr>
            <a:r>
              <a:rPr lang="en" sz="1000"/>
              <a:t>Whatever framework you choose next</a:t>
            </a:r>
            <a:endParaRPr sz="1000"/>
          </a:p>
          <a:p>
            <a:pPr indent="-292100" lvl="1" marL="914400" rtl="0" algn="l">
              <a:spcBef>
                <a:spcPts val="0"/>
              </a:spcBef>
              <a:spcAft>
                <a:spcPts val="1000"/>
              </a:spcAft>
              <a:buSzPts val="1000"/>
              <a:buChar char="○"/>
            </a:pPr>
            <a:r>
              <a:rPr lang="en" sz="1000"/>
              <a:t>These principles still help you build resilient, “hard-to-kill” agents</a:t>
            </a:r>
            <a:endParaRPr sz="1000"/>
          </a:p>
        </p:txBody>
      </p:sp>
      <p:pic>
        <p:nvPicPr>
          <p:cNvPr id="685" name="Google Shape;685;p78"/>
          <p:cNvPicPr preferRelativeResize="0"/>
          <p:nvPr/>
        </p:nvPicPr>
        <p:blipFill>
          <a:blip r:embed="rId3">
            <a:alphaModFix/>
          </a:blip>
          <a:stretch>
            <a:fillRect/>
          </a:stretch>
        </p:blipFill>
        <p:spPr>
          <a:xfrm>
            <a:off x="6681425" y="1630775"/>
            <a:ext cx="2079525" cy="2724251"/>
          </a:xfrm>
          <a:prstGeom prst="rect">
            <a:avLst/>
          </a:prstGeom>
          <a:noFill/>
          <a:ln>
            <a:noFill/>
          </a:ln>
          <a:effectLst>
            <a:outerShdw blurRad="57150" rotWithShape="0" algn="bl" dir="5400000" dist="19050">
              <a:srgbClr val="FFFFFF">
                <a:alpha val="50000"/>
              </a:srgbClr>
            </a:outerShdw>
          </a:effectLst>
        </p:spPr>
      </p:pic>
      <p:sp>
        <p:nvSpPr>
          <p:cNvPr id="686" name="Google Shape;686;p78"/>
          <p:cNvSpPr txBox="1"/>
          <p:nvPr/>
        </p:nvSpPr>
        <p:spPr>
          <a:xfrm>
            <a:off x="6556425" y="140275"/>
            <a:ext cx="24192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❻ Conclusion</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9"/>
          <p:cNvSpPr txBox="1"/>
          <p:nvPr>
            <p:ph type="title"/>
          </p:nvPr>
        </p:nvSpPr>
        <p:spPr>
          <a:xfrm>
            <a:off x="696225" y="1435350"/>
            <a:ext cx="7578000" cy="117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a:t>
            </a:r>
            <a:endParaRPr/>
          </a:p>
        </p:txBody>
      </p:sp>
      <p:sp>
        <p:nvSpPr>
          <p:cNvPr id="692" name="Google Shape;692;p79"/>
          <p:cNvSpPr txBox="1"/>
          <p:nvPr>
            <p:ph idx="1" type="subTitle"/>
          </p:nvPr>
        </p:nvSpPr>
        <p:spPr>
          <a:xfrm>
            <a:off x="2260425" y="2367300"/>
            <a:ext cx="4449600" cy="6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your time and consideration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1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a:t>
            </a:r>
            <a:r>
              <a:rPr lang="en"/>
              <a:t> voices: Karpathy, Hamel, …</a:t>
            </a:r>
            <a:endParaRPr/>
          </a:p>
        </p:txBody>
      </p:sp>
      <p:sp>
        <p:nvSpPr>
          <p:cNvPr id="111" name="Google Shape;111;p1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Andrej Karpathy</a:t>
            </a:r>
            <a:endParaRPr/>
          </a:p>
          <a:p>
            <a:pPr indent="-304800" lvl="1" marL="914400" rtl="0" algn="l">
              <a:spcBef>
                <a:spcPts val="0"/>
              </a:spcBef>
              <a:spcAft>
                <a:spcPts val="0"/>
              </a:spcAft>
              <a:buSzPts val="1200"/>
              <a:buChar char="○"/>
            </a:pPr>
            <a:r>
              <a:rPr lang="en"/>
              <a:t>“LLM apps = prompt + loop + tools”</a:t>
            </a:r>
            <a:endParaRPr/>
          </a:p>
          <a:p>
            <a:pPr indent="-304800" lvl="1" marL="914400" rtl="0" algn="l">
              <a:spcBef>
                <a:spcPts val="1000"/>
              </a:spcBef>
              <a:spcAft>
                <a:spcPts val="0"/>
              </a:spcAft>
              <a:buSzPts val="1200"/>
              <a:buChar char="○"/>
            </a:pPr>
            <a:r>
              <a:rPr lang="en"/>
              <a:t>Prefer transparent, debuggable code early on</a:t>
            </a:r>
            <a:endParaRPr/>
          </a:p>
          <a:p>
            <a:pPr indent="-330200" lvl="0" marL="457200" rtl="0" algn="l">
              <a:spcBef>
                <a:spcPts val="1000"/>
              </a:spcBef>
              <a:spcAft>
                <a:spcPts val="0"/>
              </a:spcAft>
              <a:buSzPts val="1600"/>
              <a:buChar char="●"/>
            </a:pPr>
            <a:r>
              <a:rPr lang="en"/>
              <a:t>Hamel Husain &amp; Others</a:t>
            </a:r>
            <a:endParaRPr/>
          </a:p>
          <a:p>
            <a:pPr indent="-304800" lvl="1" marL="914400" rtl="0" algn="l">
              <a:spcBef>
                <a:spcPts val="0"/>
              </a:spcBef>
              <a:spcAft>
                <a:spcPts val="0"/>
              </a:spcAft>
              <a:buSzPts val="1200"/>
              <a:buChar char="○"/>
            </a:pPr>
            <a:r>
              <a:rPr lang="en"/>
              <a:t>Ship v0 with minimal orchestration</a:t>
            </a:r>
            <a:endParaRPr/>
          </a:p>
          <a:p>
            <a:pPr indent="-304800" lvl="1" marL="914400" rtl="0" algn="l">
              <a:spcBef>
                <a:spcPts val="1000"/>
              </a:spcBef>
              <a:spcAft>
                <a:spcPts val="0"/>
              </a:spcAft>
              <a:buSzPts val="1200"/>
              <a:buChar char="○"/>
            </a:pPr>
            <a:r>
              <a:rPr lang="en"/>
              <a:t>Focus on logging, prompts, evals &gt; fancy graphs</a:t>
            </a:r>
            <a:endParaRPr/>
          </a:p>
          <a:p>
            <a:pPr indent="-330200" lvl="0" marL="457200" rtl="0" algn="l">
              <a:spcBef>
                <a:spcPts val="1000"/>
              </a:spcBef>
              <a:spcAft>
                <a:spcPts val="0"/>
              </a:spcAft>
              <a:buSzPts val="1600"/>
              <a:buChar char="●"/>
            </a:pPr>
            <a:r>
              <a:rPr lang="en"/>
              <a:t>Shared message:</a:t>
            </a:r>
            <a:endParaRPr/>
          </a:p>
          <a:p>
            <a:pPr indent="-304800" lvl="1" marL="914400" rtl="0" algn="l">
              <a:spcBef>
                <a:spcPts val="0"/>
              </a:spcBef>
              <a:spcAft>
                <a:spcPts val="0"/>
              </a:spcAft>
              <a:buSzPts val="1200"/>
              <a:buChar char="○"/>
            </a:pPr>
            <a:r>
              <a:rPr lang="en"/>
              <a:t>Don’t start with heavy abstractions</a:t>
            </a:r>
            <a:endParaRPr/>
          </a:p>
          <a:p>
            <a:pPr indent="-304800" lvl="1" marL="914400" rtl="0" algn="l">
              <a:spcBef>
                <a:spcPts val="1000"/>
              </a:spcBef>
              <a:spcAft>
                <a:spcPts val="0"/>
              </a:spcAft>
              <a:buSzPts val="1200"/>
              <a:buChar char="○"/>
            </a:pPr>
            <a:r>
              <a:rPr lang="en"/>
              <a:t>Own the control flow yourself first</a:t>
            </a:r>
            <a:endParaRPr/>
          </a:p>
          <a:p>
            <a:pPr indent="-304800" lvl="1" marL="914400" rtl="0" algn="l">
              <a:spcBef>
                <a:spcPts val="1000"/>
              </a:spcBef>
              <a:spcAft>
                <a:spcPts val="1000"/>
              </a:spcAft>
              <a:buSzPts val="1200"/>
              <a:buChar char="○"/>
            </a:pPr>
            <a:r>
              <a:rPr lang="en"/>
              <a:t>Add frameworks only when pain is proven</a:t>
            </a:r>
            <a:endParaRPr/>
          </a:p>
        </p:txBody>
      </p:sp>
      <p:sp>
        <p:nvSpPr>
          <p:cNvPr id="112" name="Google Shape;112;p13"/>
          <p:cNvSpPr txBox="1"/>
          <p:nvPr/>
        </p:nvSpPr>
        <p:spPr>
          <a:xfrm>
            <a:off x="7568850" y="140275"/>
            <a:ext cx="14064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❶ Introduction</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Framework? Just use raw Python code…</a:t>
            </a:r>
            <a:endParaRPr/>
          </a:p>
        </p:txBody>
      </p:sp>
      <p:sp>
        <p:nvSpPr>
          <p:cNvPr id="119" name="Google Shape;119;p1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Common anti-abstraction claims</a:t>
            </a:r>
            <a:endParaRPr/>
          </a:p>
          <a:p>
            <a:pPr indent="-304800" lvl="1" marL="914400" rtl="0" algn="l">
              <a:spcBef>
                <a:spcPts val="0"/>
              </a:spcBef>
              <a:spcAft>
                <a:spcPts val="0"/>
              </a:spcAft>
              <a:buSzPts val="1200"/>
              <a:buChar char="○"/>
            </a:pPr>
            <a:r>
              <a:rPr lang="en"/>
              <a:t>“Why use LangGraph? Just write a few lines of Python on top of the LLM API.”</a:t>
            </a:r>
            <a:endParaRPr/>
          </a:p>
          <a:p>
            <a:pPr indent="-304800" lvl="1" marL="914400" rtl="0" algn="l">
              <a:spcBef>
                <a:spcPts val="1000"/>
              </a:spcBef>
              <a:spcAft>
                <a:spcPts val="0"/>
              </a:spcAft>
              <a:buSzPts val="1200"/>
              <a:buChar char="○"/>
            </a:pPr>
            <a:r>
              <a:rPr lang="en"/>
              <a:t>“More abstraction → less control”</a:t>
            </a:r>
            <a:endParaRPr/>
          </a:p>
          <a:p>
            <a:pPr indent="-304800" lvl="1" marL="914400" rtl="0" algn="l">
              <a:spcBef>
                <a:spcPts val="1000"/>
              </a:spcBef>
              <a:spcAft>
                <a:spcPts val="0"/>
              </a:spcAft>
              <a:buSzPts val="1200"/>
              <a:buChar char="○"/>
            </a:pPr>
            <a:r>
              <a:rPr lang="en"/>
              <a:t>“We’ll get locked into the framework”</a:t>
            </a:r>
            <a:endParaRPr/>
          </a:p>
          <a:p>
            <a:pPr indent="-330200" lvl="0" marL="457200" rtl="0" algn="l">
              <a:spcBef>
                <a:spcPts val="1000"/>
              </a:spcBef>
              <a:spcAft>
                <a:spcPts val="0"/>
              </a:spcAft>
              <a:buSzPts val="1600"/>
              <a:buChar char="●"/>
            </a:pPr>
            <a:r>
              <a:rPr lang="en"/>
              <a:t>These concerns are reasonable</a:t>
            </a:r>
            <a:endParaRPr/>
          </a:p>
          <a:p>
            <a:pPr indent="-330200" lvl="0" marL="457200" rtl="0" algn="l">
              <a:spcBef>
                <a:spcPts val="0"/>
              </a:spcBef>
              <a:spcAft>
                <a:spcPts val="0"/>
              </a:spcAft>
              <a:buSzPts val="1600"/>
              <a:buChar char="●"/>
            </a:pPr>
            <a:r>
              <a:rPr lang="en"/>
              <a:t>Let’s apply the same </a:t>
            </a:r>
            <a:r>
              <a:rPr i="1" lang="en"/>
              <a:t>logic</a:t>
            </a:r>
            <a:r>
              <a:rPr lang="en"/>
              <a:t> somewhere else…</a:t>
            </a:r>
            <a:endParaRPr/>
          </a:p>
        </p:txBody>
      </p:sp>
      <p:sp>
        <p:nvSpPr>
          <p:cNvPr id="120" name="Google Shape;120;p14"/>
          <p:cNvSpPr txBox="1"/>
          <p:nvPr/>
        </p:nvSpPr>
        <p:spPr>
          <a:xfrm>
            <a:off x="7568850" y="140275"/>
            <a:ext cx="1406400" cy="350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09D3E5"/>
                </a:solidFill>
                <a:latin typeface="Helvetica Neue"/>
                <a:ea typeface="Helvetica Neue"/>
                <a:cs typeface="Helvetica Neue"/>
                <a:sym typeface="Helvetica Neue"/>
              </a:rPr>
              <a:t>❶ Introduction</a:t>
            </a:r>
            <a:endParaRPr sz="1000">
              <a:solidFill>
                <a:srgbClr val="09D3E5"/>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